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75" r:id="rId4"/>
    <p:sldId id="276" r:id="rId5"/>
    <p:sldId id="258" r:id="rId6"/>
    <p:sldId id="259" r:id="rId7"/>
    <p:sldId id="280" r:id="rId8"/>
    <p:sldId id="279" r:id="rId9"/>
    <p:sldId id="283" r:id="rId10"/>
    <p:sldId id="282" r:id="rId11"/>
    <p:sldId id="281" r:id="rId12"/>
    <p:sldId id="273" r:id="rId13"/>
    <p:sldId id="274" r:id="rId14"/>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vertBarState="maximized">
    <p:restoredLeft sz="34595" autoAdjust="0"/>
    <p:restoredTop sz="94712" autoAdjust="0"/>
  </p:normalViewPr>
  <p:slideViewPr>
    <p:cSldViewPr>
      <p:cViewPr varScale="1">
        <p:scale>
          <a:sx n="97" d="100"/>
          <a:sy n="97" d="100"/>
        </p:scale>
        <p:origin x="-114" y="-162"/>
      </p:cViewPr>
      <p:guideLst>
        <p:guide orient="horz" pos="2160"/>
        <p:guide pos="2880"/>
      </p:guideLst>
    </p:cSldViewPr>
  </p:slideViewPr>
  <p:outlineViewPr>
    <p:cViewPr>
      <p:scale>
        <a:sx n="33" d="100"/>
        <a:sy n="33" d="100"/>
      </p:scale>
      <p:origin x="0" y="714"/>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bg>
      <p:bgRef idx="1003">
        <a:schemeClr val="bg2"/>
      </p:bgRef>
    </p:bg>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173157"/>
            <a:ext cx="7772400" cy="1470025"/>
          </a:xfrm>
        </p:spPr>
        <p:txBody>
          <a:bodyPr anchor="b"/>
          <a:lstStyle>
            <a:lvl1pPr algn="l">
              <a:defRPr sz="4800"/>
            </a:lvl1pPr>
          </a:lstStyle>
          <a:p>
            <a:r>
              <a:rPr kumimoji="0" lang="zh-CN" altLang="en-US" smtClean="0"/>
              <a:t>单击此处编辑母版标题样式</a:t>
            </a:r>
            <a:endParaRPr kumimoji="0" lang="en-US"/>
          </a:p>
        </p:txBody>
      </p:sp>
      <p:sp>
        <p:nvSpPr>
          <p:cNvPr id="3" name="副标题 2"/>
          <p:cNvSpPr>
            <a:spLocks noGrp="1"/>
          </p:cNvSpPr>
          <p:nvPr>
            <p:ph type="subTitle" idx="1"/>
          </p:nvPr>
        </p:nvSpPr>
        <p:spPr>
          <a:xfrm>
            <a:off x="687716" y="2643182"/>
            <a:ext cx="6670366" cy="1752600"/>
          </a:xfrm>
        </p:spPr>
        <p:txBody>
          <a:bodyPr/>
          <a:lstStyle>
            <a:lvl1pPr marL="0" indent="0" algn="l">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zh-CN" altLang="en-US" smtClean="0"/>
              <a:t>单击此处编辑母版副标题样式</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2016/12/28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2016/12/28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143768" y="274639"/>
            <a:ext cx="1543032" cy="5851525"/>
          </a:xfrm>
        </p:spPr>
        <p:txBody>
          <a:bodyPr vert="eaVer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274639"/>
            <a:ext cx="6615130" cy="5851525"/>
          </a:xfrm>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2016/12/28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内容占位符 2"/>
          <p:cNvSpPr>
            <a:spLocks noGrp="1"/>
          </p:cNvSpPr>
          <p:nvPr>
            <p:ph idx="1"/>
          </p:nvPr>
        </p:nvSpPr>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2016/12/28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bg>
      <p:bgRef idx="1003">
        <a:schemeClr val="bg2"/>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685800" y="2924181"/>
            <a:ext cx="7772400" cy="1362075"/>
          </a:xfrm>
        </p:spPr>
        <p:txBody>
          <a:bodyPr anchor="t"/>
          <a:lstStyle>
            <a:lvl1pPr algn="l">
              <a:defRPr sz="4400" b="0" cap="all"/>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685800" y="1428747"/>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2016/12/28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2016/12/28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2016/12/28</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2016/12/28</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pPr/>
              <a:t>2016/12/28</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3" name="内容占位符 2"/>
          <p:cNvSpPr>
            <a:spLocks noGrp="1"/>
          </p:cNvSpPr>
          <p:nvPr>
            <p:ph idx="1"/>
          </p:nvPr>
        </p:nvSpPr>
        <p:spPr>
          <a:xfrm>
            <a:off x="460382" y="1071546"/>
            <a:ext cx="5111750" cy="50497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文本占位符 3"/>
          <p:cNvSpPr>
            <a:spLocks noGrp="1"/>
          </p:cNvSpPr>
          <p:nvPr>
            <p:ph type="body" sz="half" idx="2"/>
          </p:nvPr>
        </p:nvSpPr>
        <p:spPr>
          <a:xfrm>
            <a:off x="5679083" y="1071546"/>
            <a:ext cx="3008313" cy="34290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2016/12/28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
        <p:nvSpPr>
          <p:cNvPr id="2" name="标题 1"/>
          <p:cNvSpPr>
            <a:spLocks noGrp="1"/>
          </p:cNvSpPr>
          <p:nvPr>
            <p:ph type="title"/>
          </p:nvPr>
        </p:nvSpPr>
        <p:spPr>
          <a:xfrm>
            <a:off x="457205" y="285728"/>
            <a:ext cx="8230993" cy="696626"/>
          </a:xfrm>
        </p:spPr>
        <p:txBody>
          <a:bodyPr anchor="ctr"/>
          <a:lstStyle>
            <a:lvl1pPr algn="ctr">
              <a:defRPr sz="3600" b="0"/>
            </a:lvl1pPr>
          </a:lstStyle>
          <a:p>
            <a:r>
              <a:rPr kumimoji="0" lang="zh-CN" altLang="en-US" smtClean="0"/>
              <a:t>单击此处编辑母版标题样式</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001024" y="642918"/>
            <a:ext cx="785818" cy="4572032"/>
          </a:xfrm>
        </p:spPr>
        <p:txBody>
          <a:bodyPr vert="eaVert" anchor="ctr"/>
          <a:lstStyle>
            <a:lvl1pPr algn="l">
              <a:defRPr sz="2400" b="0"/>
            </a:lvl1pPr>
          </a:lstStyle>
          <a:p>
            <a:r>
              <a:rPr kumimoji="0" lang="zh-CN" altLang="en-US" smtClean="0"/>
              <a:t>单击此处编辑母版标题样式</a:t>
            </a:r>
            <a:endParaRPr kumimoji="0" lang="en-US"/>
          </a:p>
        </p:txBody>
      </p:sp>
      <p:sp>
        <p:nvSpPr>
          <p:cNvPr id="3" name="图片占位符 2"/>
          <p:cNvSpPr>
            <a:spLocks noGrp="1"/>
          </p:cNvSpPr>
          <p:nvPr>
            <p:ph type="pic" idx="1"/>
          </p:nvPr>
        </p:nvSpPr>
        <p:spPr>
          <a:xfrm>
            <a:off x="442922" y="541340"/>
            <a:ext cx="6415094" cy="5459428"/>
          </a:xfrm>
          <a:prstGeom prst="roundRect">
            <a:avLst>
              <a:gd name="adj" fmla="val 4800"/>
            </a:avLst>
          </a:prstGeom>
          <a:solidFill>
            <a:schemeClr val="accent1">
              <a:tint val="20000"/>
            </a:schemeClr>
          </a:solidFill>
          <a:ln w="38100">
            <a:gradFill flip="none" rotWithShape="1">
              <a:gsLst>
                <a:gs pos="0">
                  <a:schemeClr val="accent1">
                    <a:alpha val="50000"/>
                  </a:schemeClr>
                </a:gs>
                <a:gs pos="100000">
                  <a:schemeClr val="accent1">
                    <a:tint val="20000"/>
                  </a:schemeClr>
                </a:gs>
              </a:gsLst>
              <a:lin ang="16200000" scaled="1"/>
              <a:tileRect/>
            </a:gradFill>
          </a:ln>
          <a:effectLst>
            <a:outerShdw blurRad="76200" dist="38100" dir="5400000" sx="100500" sy="100500" algn="tl" rotWithShape="0">
              <a:srgbClr val="000000">
                <a:alpha val="50000"/>
              </a:srgb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0" lang="zh-CN" altLang="en-US" smtClean="0"/>
              <a:t>单击图标添加图片</a:t>
            </a:r>
            <a:endParaRPr kumimoji="0" lang="en-US"/>
          </a:p>
        </p:txBody>
      </p:sp>
      <p:sp>
        <p:nvSpPr>
          <p:cNvPr id="4" name="文本占位符 3"/>
          <p:cNvSpPr>
            <a:spLocks noGrp="1"/>
          </p:cNvSpPr>
          <p:nvPr>
            <p:ph type="body" sz="half" idx="2"/>
          </p:nvPr>
        </p:nvSpPr>
        <p:spPr>
          <a:xfrm>
            <a:off x="7072330" y="1000108"/>
            <a:ext cx="914368" cy="4214842"/>
          </a:xfrm>
        </p:spPr>
        <p:txBody>
          <a:bodyPr vert="eaVert" anchor="ctr"/>
          <a:lstStyle>
            <a:lvl1pPr marL="0" indent="0" algn="ctr">
              <a:buNone/>
              <a:defRPr sz="1400"/>
            </a:lvl1pPr>
            <a:lvl2pPr marL="457200" indent="0" algn="ctr">
              <a:buNone/>
              <a:defRPr sz="1200"/>
            </a:lvl2pPr>
            <a:lvl3pPr marL="914400" indent="0" algn="ctr">
              <a:buNone/>
              <a:defRPr sz="1000"/>
            </a:lvl3pPr>
            <a:lvl4pPr marL="1371600" indent="0" algn="ctr">
              <a:buNone/>
              <a:defRPr sz="900"/>
            </a:lvl4pPr>
            <a:lvl5pPr marL="1828800" indent="0" algn="ctr">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2016/12/28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pic>
        <p:nvPicPr>
          <p:cNvPr id="8" name="图片 7"/>
          <p:cNvPicPr>
            <a:picLocks noChangeAspect="1"/>
          </p:cNvPicPr>
          <p:nvPr/>
        </p:nvPicPr>
        <p:blipFill>
          <a:blip r:embed="rId13" cstate="print">
            <a:duotone>
              <a:schemeClr val="accent1"/>
              <a:srgbClr val="FFFFFF"/>
            </a:duotone>
            <a:lum bright="12000" contrast="40000"/>
          </a:blip>
          <a:stretch>
            <a:fillRect/>
          </a:stretch>
        </p:blipFill>
        <p:spPr>
          <a:xfrm>
            <a:off x="6667809" y="4915143"/>
            <a:ext cx="2476191" cy="1942857"/>
          </a:xfrm>
          <a:prstGeom prst="rect">
            <a:avLst/>
          </a:prstGeom>
          <a:noFill/>
          <a:ln>
            <a:noFill/>
          </a:ln>
        </p:spPr>
      </p:pic>
      <p:sp>
        <p:nvSpPr>
          <p:cNvPr id="10" name="矩形 9"/>
          <p:cNvSpPr/>
          <p:nvPr/>
        </p:nvSpPr>
        <p:spPr>
          <a:xfrm>
            <a:off x="0" y="0"/>
            <a:ext cx="9144000" cy="71438"/>
          </a:xfrm>
          <a:prstGeom prst="rect">
            <a:avLst/>
          </a:prstGeom>
          <a:gradFill flip="none" rotWithShape="1">
            <a:gsLst>
              <a:gs pos="0">
                <a:schemeClr val="accent1">
                  <a:tint val="100000"/>
                  <a:shade val="50000"/>
                  <a:hueMod val="100000"/>
                  <a:satMod val="250000"/>
                  <a:alpha val="0"/>
                </a:schemeClr>
              </a:gs>
              <a:gs pos="75000">
                <a:schemeClr val="accent1">
                  <a:tint val="80000"/>
                  <a:shade val="100000"/>
                  <a:hueMod val="100000"/>
                  <a:satMod val="375000"/>
                  <a:alpha val="20000"/>
                </a:schemeClr>
              </a:gs>
              <a:gs pos="100000">
                <a:schemeClr val="accent1">
                  <a:tint val="50000"/>
                  <a:shade val="100000"/>
                  <a:hueMod val="100000"/>
                  <a:satMod val="500000"/>
                </a:schemeClr>
              </a:gs>
            </a:gsLst>
            <a:lin ang="18900000" scaled="1"/>
            <a:tileRect/>
          </a:gradFill>
          <a:ln w="12700" cap="rnd" cmpd="sng" algn="ctr">
            <a:noFill/>
            <a:prstDash val="solid"/>
          </a:ln>
        </p:spPr>
        <p:style>
          <a:lnRef idx="1">
            <a:schemeClr val="accent1"/>
          </a:lnRef>
          <a:fillRef idx="2">
            <a:schemeClr val="accent1"/>
          </a:fillRef>
          <a:effectRef idx="1">
            <a:schemeClr val="accent1"/>
          </a:effectRef>
          <a:fontRef idx="minor">
            <a:schemeClr val="dk1"/>
          </a:fontRef>
        </p:style>
        <p:txBody>
          <a:bodyPr rtlCol="0" anchor="ctr"/>
          <a:lstStyle/>
          <a:p>
            <a:pPr algn="ctr" eaLnBrk="1" latinLnBrk="0" hangingPunct="1"/>
            <a:endParaRPr kumimoji="0" lang="zh-CN" altLang="en-US"/>
          </a:p>
        </p:txBody>
      </p:sp>
      <p:sp>
        <p:nvSpPr>
          <p:cNvPr id="11" name="矩形 10"/>
          <p:cNvSpPr/>
          <p:nvPr/>
        </p:nvSpPr>
        <p:spPr>
          <a:xfrm>
            <a:off x="0" y="40951"/>
            <a:ext cx="4572000" cy="71438"/>
          </a:xfrm>
          <a:prstGeom prst="rect">
            <a:avLst/>
          </a:prstGeom>
          <a:gradFill flip="none" rotWithShape="1">
            <a:gsLst>
              <a:gs pos="0">
                <a:schemeClr val="accent1">
                  <a:tint val="100000"/>
                  <a:shade val="50000"/>
                  <a:hueMod val="100000"/>
                  <a:satMod val="250000"/>
                  <a:alpha val="0"/>
                </a:schemeClr>
              </a:gs>
              <a:gs pos="75000">
                <a:schemeClr val="accent1">
                  <a:tint val="80000"/>
                  <a:shade val="100000"/>
                  <a:hueMod val="100000"/>
                  <a:satMod val="375000"/>
                  <a:alpha val="5000"/>
                </a:schemeClr>
              </a:gs>
              <a:gs pos="100000">
                <a:schemeClr val="accent1">
                  <a:tint val="50000"/>
                  <a:shade val="100000"/>
                  <a:hueMod val="100000"/>
                  <a:satMod val="500000"/>
                  <a:alpha val="60000"/>
                </a:schemeClr>
              </a:gs>
            </a:gsLst>
            <a:lin ang="8100000" scaled="1"/>
            <a:tileRect/>
          </a:gradFill>
          <a:ln w="12700" cap="rnd" cmpd="sng" algn="ctr">
            <a:noFill/>
            <a:prstDash val="solid"/>
          </a:ln>
          <a:effectLst>
            <a:glow>
              <a:schemeClr val="accent1">
                <a:tint val="100000"/>
                <a:shade val="100000"/>
                <a:hueMod val="100000"/>
                <a:satMod val="100000"/>
              </a:schemeClr>
            </a:glow>
            <a:softEdge rad="12700"/>
          </a:effectLst>
        </p:spPr>
        <p:style>
          <a:lnRef idx="1">
            <a:schemeClr val="accent1"/>
          </a:lnRef>
          <a:fillRef idx="2">
            <a:schemeClr val="accent1"/>
          </a:fillRef>
          <a:effectRef idx="1">
            <a:schemeClr val="accent1"/>
          </a:effectRef>
          <a:fontRef idx="minor">
            <a:schemeClr val="dk1"/>
          </a:fontRef>
        </p:style>
        <p:txBody>
          <a:bodyPr rtlCol="0" anchor="ctr"/>
          <a:lstStyle/>
          <a:p>
            <a:pPr algn="ctr" eaLnBrk="1" latinLnBrk="0" hangingPunct="1"/>
            <a:endParaRPr kumimoji="0" lang="zh-CN" altLang="en-US"/>
          </a:p>
        </p:txBody>
      </p:sp>
      <p:pic>
        <p:nvPicPr>
          <p:cNvPr id="9" name="图片 8"/>
          <p:cNvPicPr>
            <a:picLocks noChangeAspect="1"/>
          </p:cNvPicPr>
          <p:nvPr/>
        </p:nvPicPr>
        <p:blipFill>
          <a:blip r:embed="rId14" cstate="print">
            <a:duotone>
              <a:schemeClr val="accent1"/>
              <a:srgbClr val="FFFFFF"/>
            </a:duotone>
            <a:lum bright="35000" contrast="40000"/>
          </a:blip>
          <a:stretch>
            <a:fillRect/>
          </a:stretch>
        </p:blipFill>
        <p:spPr>
          <a:xfrm>
            <a:off x="0" y="6420445"/>
            <a:ext cx="9144000" cy="437555"/>
          </a:xfrm>
          <a:prstGeom prst="rect">
            <a:avLst/>
          </a:prstGeom>
          <a:noFill/>
          <a:ln>
            <a:noFill/>
          </a:ln>
          <a:effectLst/>
        </p:spPr>
      </p:pic>
      <p:sp>
        <p:nvSpPr>
          <p:cNvPr id="2" name="标题占位符 1"/>
          <p:cNvSpPr>
            <a:spLocks noGrp="1"/>
          </p:cNvSpPr>
          <p:nvPr>
            <p:ph type="title"/>
          </p:nvPr>
        </p:nvSpPr>
        <p:spPr>
          <a:xfrm>
            <a:off x="457200" y="274638"/>
            <a:ext cx="8229600" cy="1143000"/>
          </a:xfrm>
          <a:prstGeom prst="rect">
            <a:avLst/>
          </a:prstGeom>
        </p:spPr>
        <p:txBody>
          <a:bodyPr vert="horz" rtlCol="0" anchor="ctr">
            <a:normAutofit/>
          </a:body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1600200"/>
            <a:ext cx="8229600" cy="4525963"/>
          </a:xfrm>
          <a:prstGeom prst="rect">
            <a:avLst/>
          </a:prstGeom>
        </p:spPr>
        <p:txBody>
          <a:bodyPr vert="horz" rtlCol="0">
            <a:normAutofit/>
          </a:bodyPr>
          <a:lstStyle/>
          <a:p>
            <a:pPr lvl="0" eaLnBrk="1" latinLnBrk="0" hangingPunct="1"/>
            <a:r>
              <a:rPr kumimoji="0" lang="zh-CN" altLang="en-US" smtClean="0"/>
              <a:t>单击此处编辑母版文本样式</a:t>
            </a:r>
          </a:p>
          <a:p>
            <a:pPr lvl="1" eaLnBrk="1" latinLnBrk="0" hangingPunct="1"/>
            <a:r>
              <a:rPr kumimoji="0" lang="zh-CN" altLang="en-US" smtClean="0"/>
              <a:t>第二级</a:t>
            </a:r>
          </a:p>
          <a:p>
            <a:pPr lvl="2" eaLnBrk="1" latinLnBrk="0" hangingPunct="1"/>
            <a:r>
              <a:rPr kumimoji="0" lang="zh-CN" altLang="en-US" smtClean="0"/>
              <a:t>第三级</a:t>
            </a:r>
          </a:p>
          <a:p>
            <a:pPr lvl="3" eaLnBrk="1" latinLnBrk="0" hangingPunct="1"/>
            <a:r>
              <a:rPr kumimoji="0" lang="zh-CN" altLang="en-US" smtClean="0"/>
              <a:t>第四级</a:t>
            </a:r>
          </a:p>
          <a:p>
            <a:pPr lvl="4" eaLnBrk="1" latinLnBrk="0" hangingPunct="1"/>
            <a:r>
              <a:rPr kumimoji="0" lang="zh-CN" altLang="en-US" smtClean="0"/>
              <a:t>第五级</a:t>
            </a:r>
            <a:endParaRPr kumimoji="0" lang="en-US"/>
          </a:p>
        </p:txBody>
      </p:sp>
      <p:sp>
        <p:nvSpPr>
          <p:cNvPr id="4" name="日期占位符 3"/>
          <p:cNvSpPr>
            <a:spLocks noGrp="1"/>
          </p:cNvSpPr>
          <p:nvPr>
            <p:ph type="dt" sz="half" idx="2"/>
          </p:nvPr>
        </p:nvSpPr>
        <p:spPr>
          <a:xfrm>
            <a:off x="457200" y="6356350"/>
            <a:ext cx="2133600" cy="365125"/>
          </a:xfrm>
          <a:prstGeom prst="rect">
            <a:avLst/>
          </a:prstGeom>
        </p:spPr>
        <p:txBody>
          <a:bodyPr vert="horz" rtlCol="0" anchor="ctr"/>
          <a:lstStyle>
            <a:lvl1pPr algn="l" eaLnBrk="1" latinLnBrk="0" hangingPunct="1">
              <a:defRPr kumimoji="0" sz="1200">
                <a:solidFill>
                  <a:schemeClr val="tx1">
                    <a:tint val="75000"/>
                  </a:schemeClr>
                </a:solidFill>
              </a:defRPr>
            </a:lvl1pPr>
          </a:lstStyle>
          <a:p>
            <a:fld id="{530820CF-B880-4189-942D-D702A7CBA730}" type="datetimeFigureOut">
              <a:rPr lang="zh-CN" altLang="en-US" smtClean="0"/>
              <a:pPr/>
              <a:t>2016/12/28</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rtlCol="0" anchor="ctr"/>
          <a:lstStyle>
            <a:lvl1pPr algn="ctr" eaLnBrk="1" latinLnBrk="0" hangingPunct="1">
              <a:defRPr kumimoji="0"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rtlCol="0" anchor="ctr"/>
          <a:lstStyle>
            <a:lvl1pPr algn="r" eaLnBrk="1" latinLnBrk="0" hangingPunct="1">
              <a:defRPr kumimoji="0" sz="1200">
                <a:solidFill>
                  <a:schemeClr val="tx1">
                    <a:tint val="75000"/>
                  </a:schemeClr>
                </a:solidFill>
              </a:defRPr>
            </a:lvl1pPr>
          </a:lstStyle>
          <a:p>
            <a:fld id="{0C913308-F349-4B6D-A68A-DD1791B4A5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rtl="0" eaLnBrk="1" latinLnBrk="0" hangingPunct="1">
        <a:spcBef>
          <a:spcPct val="0"/>
        </a:spcBef>
        <a:buNone/>
        <a:defRPr kumimoji="0" sz="4400" kern="1200">
          <a:solidFill>
            <a:schemeClr val="tx2"/>
          </a:solidFill>
          <a:latin typeface="+mj-lt"/>
          <a:ea typeface="+mj-ea"/>
          <a:cs typeface="+mj-cs"/>
        </a:defRPr>
      </a:lvl1pPr>
      <a:lvl2pPr eaLnBrk="1" latinLnBrk="0" hangingPunct="1">
        <a:defRPr kumimoji="0">
          <a:solidFill>
            <a:schemeClr val="tx2"/>
          </a:solidFill>
        </a:defRPr>
      </a:lvl2pPr>
      <a:lvl3pPr eaLnBrk="1" latinLnBrk="0" hangingPunct="1">
        <a:defRPr kumimoji="0">
          <a:solidFill>
            <a:schemeClr val="tx2"/>
          </a:solidFill>
        </a:defRPr>
      </a:lvl3pPr>
      <a:lvl4pPr eaLnBrk="1" latinLnBrk="0" hangingPunct="1">
        <a:defRPr kumimoji="0">
          <a:solidFill>
            <a:schemeClr val="tx2"/>
          </a:solidFill>
        </a:defRPr>
      </a:lvl4pPr>
      <a:lvl5pPr eaLnBrk="1" latinLnBrk="0" hangingPunct="1">
        <a:defRPr kumimoji="0">
          <a:solidFill>
            <a:schemeClr val="tx2"/>
          </a:solidFill>
        </a:defRPr>
      </a:lvl5pPr>
      <a:lvl6pPr eaLnBrk="1" latinLnBrk="0" hangingPunct="1">
        <a:defRPr kumimoji="0">
          <a:solidFill>
            <a:schemeClr val="tx2"/>
          </a:solidFill>
        </a:defRPr>
      </a:lvl6pPr>
      <a:lvl7pPr eaLnBrk="1" latinLnBrk="0" hangingPunct="1">
        <a:defRPr kumimoji="0">
          <a:solidFill>
            <a:schemeClr val="tx2"/>
          </a:solidFill>
        </a:defRPr>
      </a:lvl7pPr>
      <a:lvl8pPr eaLnBrk="1" latinLnBrk="0" hangingPunct="1">
        <a:defRPr kumimoji="0">
          <a:solidFill>
            <a:schemeClr val="tx2"/>
          </a:solidFill>
        </a:defRPr>
      </a:lvl8pPr>
      <a:lvl9pPr eaLnBrk="1" latinLnBrk="0" hangingPunct="1">
        <a:defRPr kumimoji="0">
          <a:solidFill>
            <a:schemeClr val="tx2"/>
          </a:solidFill>
        </a:defRPr>
      </a:lvl9pPr>
    </p:titleStyle>
    <p:bodyStyle>
      <a:lvl1pPr marL="342900" indent="-342900" algn="l" rtl="0" eaLnBrk="1" latinLnBrk="0" hangingPunct="1">
        <a:spcBef>
          <a:spcPct val="20000"/>
        </a:spcBef>
        <a:buClr>
          <a:schemeClr val="accent1"/>
        </a:buClr>
        <a:buSzPct val="50000"/>
        <a:buFont typeface="Wingdings 2"/>
        <a:buChar char=""/>
        <a:defRPr kumimoji="0" sz="3200" kern="1200">
          <a:solidFill>
            <a:schemeClr val="tx1"/>
          </a:solidFill>
          <a:latin typeface="+mn-lt"/>
          <a:ea typeface="+mn-ea"/>
          <a:cs typeface="+mn-cs"/>
        </a:defRPr>
      </a:lvl1pPr>
      <a:lvl2pPr marL="742950" indent="-285750" algn="l" rtl="0" eaLnBrk="1" latinLnBrk="0" hangingPunct="1">
        <a:spcBef>
          <a:spcPct val="20000"/>
        </a:spcBef>
        <a:buClr>
          <a:schemeClr val="accent2"/>
        </a:buClr>
        <a:buSzPct val="50000"/>
        <a:buFont typeface="Wingdings 2"/>
        <a:buChar char="³"/>
        <a:defRPr kumimoji="0" sz="2800" kern="1200">
          <a:solidFill>
            <a:schemeClr val="tx1"/>
          </a:solidFill>
          <a:latin typeface="+mn-lt"/>
          <a:ea typeface="+mn-ea"/>
          <a:cs typeface="+mn-cs"/>
        </a:defRPr>
      </a:lvl2pPr>
      <a:lvl3pPr marL="1143000" indent="-228600" algn="l" rtl="0" eaLnBrk="1" latinLnBrk="0" hangingPunct="1">
        <a:spcBef>
          <a:spcPct val="20000"/>
        </a:spcBef>
        <a:buClr>
          <a:schemeClr val="accent3"/>
        </a:buClr>
        <a:buSzPct val="60000"/>
        <a:buFont typeface="Wingdings 2"/>
        <a:buChar char="®"/>
        <a:defRPr kumimoji="0" sz="2400" kern="1200">
          <a:solidFill>
            <a:schemeClr val="tx1"/>
          </a:solidFill>
          <a:latin typeface="+mn-lt"/>
          <a:ea typeface="+mn-ea"/>
          <a:cs typeface="+mn-cs"/>
        </a:defRPr>
      </a:lvl3pPr>
      <a:lvl4pPr marL="1600200" indent="-228600" algn="l" rtl="0" eaLnBrk="1" latinLnBrk="0" hangingPunct="1">
        <a:spcBef>
          <a:spcPct val="20000"/>
        </a:spcBef>
        <a:buClr>
          <a:schemeClr val="accent5"/>
        </a:buClr>
        <a:buSzPct val="45000"/>
        <a:buFont typeface="Wingdings 2"/>
        <a:buChar char="¯"/>
        <a:defRPr kumimoji="0" sz="2000" kern="1200">
          <a:solidFill>
            <a:schemeClr val="tx1"/>
          </a:solidFill>
          <a:latin typeface="+mn-lt"/>
          <a:ea typeface="+mn-ea"/>
          <a:cs typeface="+mn-cs"/>
        </a:defRPr>
      </a:lvl4pPr>
      <a:lvl5pPr marL="2057400" indent="-228600" algn="l" rtl="0" eaLnBrk="1" latinLnBrk="0" hangingPunct="1">
        <a:spcBef>
          <a:spcPct val="20000"/>
        </a:spcBef>
        <a:buClr>
          <a:schemeClr val="accent6"/>
        </a:buClr>
        <a:buFont typeface="Wingdings 2"/>
        <a:buChar char=""/>
        <a:defRPr kumimoji="0" sz="20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0"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0"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0"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normAutofit/>
          </a:bodyPr>
          <a:lstStyle/>
          <a:p>
            <a:pPr algn="ctr"/>
            <a:r>
              <a:rPr lang="zh-CN" altLang="en-US" sz="6000" dirty="0" smtClean="0">
                <a:solidFill>
                  <a:schemeClr val="tx1"/>
                </a:solidFill>
              </a:rPr>
              <a:t>冬季穴位保健</a:t>
            </a:r>
            <a:endParaRPr lang="zh-CN" altLang="en-US" sz="6000" dirty="0">
              <a:solidFill>
                <a:schemeClr val="tx1"/>
              </a:solidFill>
            </a:endParaRPr>
          </a:p>
        </p:txBody>
      </p:sp>
      <p:sp>
        <p:nvSpPr>
          <p:cNvPr id="3" name="标题 1"/>
          <p:cNvSpPr txBox="1">
            <a:spLocks/>
          </p:cNvSpPr>
          <p:nvPr/>
        </p:nvSpPr>
        <p:spPr>
          <a:xfrm>
            <a:off x="1285852" y="5214950"/>
            <a:ext cx="3500462" cy="898521"/>
          </a:xfrm>
          <a:prstGeom prst="rect">
            <a:avLst/>
          </a:prstGeom>
        </p:spPr>
        <p:txBody>
          <a:bodyPr vert="horz" rtlCol="0" anchor="b">
            <a:normAutofit fontScale="925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zh-CN" altLang="en-US" sz="4000" b="0" i="0" u="none" strike="noStrike" kern="1200" cap="none" spc="0" normalizeH="0" baseline="0" noProof="0" dirty="0" smtClean="0">
                <a:ln>
                  <a:noFill/>
                </a:ln>
                <a:solidFill>
                  <a:schemeClr val="tx1"/>
                </a:solidFill>
                <a:effectLst/>
                <a:uLnTx/>
                <a:uFillTx/>
                <a:latin typeface="+mj-lt"/>
                <a:ea typeface="+mj-ea"/>
                <a:cs typeface="+mj-cs"/>
              </a:rPr>
              <a:t>期刊部   李圆圆</a:t>
            </a:r>
            <a:endParaRPr kumimoji="0" lang="zh-CN" altLang="en-US" sz="4000" b="0" i="0" u="none" strike="noStrike" kern="1200" cap="none" spc="0" normalizeH="0" baseline="0" noProof="0" dirty="0">
              <a:ln>
                <a:noFill/>
              </a:ln>
              <a:solidFill>
                <a:schemeClr val="tx1"/>
              </a:solidFill>
              <a:effectLst/>
              <a:uLnTx/>
              <a:uFillTx/>
              <a:latin typeface="+mj-lt"/>
              <a:ea typeface="+mj-ea"/>
              <a:cs typeface="+mj-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173157"/>
            <a:ext cx="7772400" cy="671667"/>
          </a:xfrm>
        </p:spPr>
        <p:txBody>
          <a:bodyPr>
            <a:normAutofit fontScale="90000"/>
          </a:bodyPr>
          <a:lstStyle/>
          <a:p>
            <a:r>
              <a:rPr lang="zh-CN" altLang="en-US" dirty="0" smtClean="0">
                <a:solidFill>
                  <a:schemeClr val="tx1"/>
                </a:solidFill>
              </a:rPr>
              <a:t>保健穴位</a:t>
            </a:r>
            <a:endParaRPr lang="zh-CN" altLang="en-US" dirty="0">
              <a:solidFill>
                <a:schemeClr val="tx1"/>
              </a:solidFill>
            </a:endParaRPr>
          </a:p>
        </p:txBody>
      </p:sp>
      <p:sp>
        <p:nvSpPr>
          <p:cNvPr id="3" name="副标题 2"/>
          <p:cNvSpPr>
            <a:spLocks noGrp="1"/>
          </p:cNvSpPr>
          <p:nvPr>
            <p:ph type="subTitle" idx="1"/>
          </p:nvPr>
        </p:nvSpPr>
        <p:spPr>
          <a:xfrm>
            <a:off x="683568" y="2348880"/>
            <a:ext cx="8132756" cy="3312368"/>
          </a:xfrm>
        </p:spPr>
        <p:txBody>
          <a:bodyPr>
            <a:normAutofit/>
          </a:bodyPr>
          <a:lstStyle/>
          <a:p>
            <a:r>
              <a:rPr lang="zh-CN" altLang="en-US" dirty="0" smtClean="0">
                <a:solidFill>
                  <a:schemeClr val="tx1"/>
                </a:solidFill>
              </a:rPr>
              <a:t>肩三针：肩髃、</a:t>
            </a:r>
            <a:r>
              <a:rPr lang="zh-CN" altLang="en-US" dirty="0" smtClean="0">
                <a:solidFill>
                  <a:schemeClr val="tx1"/>
                </a:solidFill>
              </a:rPr>
              <a:t>肩</a:t>
            </a:r>
            <a:r>
              <a:rPr lang="zh-CN" altLang="en-US" dirty="0" smtClean="0">
                <a:solidFill>
                  <a:schemeClr val="tx1"/>
                </a:solidFill>
              </a:rPr>
              <a:t>髎、肩</a:t>
            </a:r>
            <a:r>
              <a:rPr lang="zh-CN" altLang="en-US" dirty="0" smtClean="0">
                <a:solidFill>
                  <a:schemeClr val="tx1"/>
                </a:solidFill>
              </a:rPr>
              <a:t>前</a:t>
            </a:r>
            <a:endParaRPr lang="en-US" altLang="zh-CN" dirty="0" smtClean="0">
              <a:solidFill>
                <a:schemeClr val="tx1"/>
              </a:solidFill>
            </a:endParaRPr>
          </a:p>
          <a:p>
            <a:r>
              <a:rPr lang="zh-CN" altLang="en-US" dirty="0" smtClean="0">
                <a:solidFill>
                  <a:schemeClr val="tx1"/>
                </a:solidFill>
              </a:rPr>
              <a:t>肩前：</a:t>
            </a:r>
            <a:r>
              <a:rPr lang="zh-CN" altLang="en-US" dirty="0" smtClean="0">
                <a:solidFill>
                  <a:schemeClr val="tx1"/>
                </a:solidFill>
              </a:rPr>
              <a:t>在肩部</a:t>
            </a:r>
            <a:r>
              <a:rPr lang="en-US" altLang="zh-CN" dirty="0" smtClean="0">
                <a:solidFill>
                  <a:schemeClr val="tx1"/>
                </a:solidFill>
              </a:rPr>
              <a:t>,</a:t>
            </a:r>
            <a:r>
              <a:rPr lang="zh-CN" altLang="en-US" dirty="0" smtClean="0">
                <a:solidFill>
                  <a:schemeClr val="tx1"/>
                </a:solidFill>
              </a:rPr>
              <a:t>正坐垂臂</a:t>
            </a:r>
            <a:r>
              <a:rPr lang="en-US" altLang="zh-CN" dirty="0" smtClean="0">
                <a:solidFill>
                  <a:schemeClr val="tx1"/>
                </a:solidFill>
              </a:rPr>
              <a:t>,</a:t>
            </a:r>
            <a:r>
              <a:rPr lang="zh-CN" altLang="en-US" dirty="0" smtClean="0">
                <a:solidFill>
                  <a:schemeClr val="tx1"/>
                </a:solidFill>
              </a:rPr>
              <a:t>当腋前皱襞顶端与肩髃穴连线的中点。</a:t>
            </a:r>
            <a:endParaRPr lang="en-US" altLang="zh-CN" dirty="0" smtClean="0">
              <a:solidFill>
                <a:schemeClr val="tx1"/>
              </a:solidFill>
            </a:endParaRPr>
          </a:p>
          <a:p>
            <a:r>
              <a:rPr lang="zh-CN" altLang="en-US" dirty="0" smtClean="0">
                <a:solidFill>
                  <a:schemeClr val="tx1"/>
                </a:solidFill>
              </a:rPr>
              <a:t>解剖：在三角肌中，穴区浅层有锁骨上神经外侧支分布；深层有腋神经、肌皮神经和胸肩峰动脉分布。</a:t>
            </a:r>
          </a:p>
          <a:p>
            <a:r>
              <a:rPr lang="zh-CN" altLang="en-US" dirty="0" smtClean="0">
                <a:solidFill>
                  <a:schemeClr val="tx1"/>
                </a:solidFill>
              </a:rPr>
              <a:t>手法</a:t>
            </a:r>
            <a:r>
              <a:rPr lang="zh-CN" altLang="en-US" dirty="0" smtClean="0">
                <a:solidFill>
                  <a:schemeClr val="tx1"/>
                </a:solidFill>
              </a:rPr>
              <a:t>：可刺、拇指</a:t>
            </a:r>
            <a:r>
              <a:rPr lang="zh-CN" altLang="en-US" dirty="0" smtClean="0">
                <a:solidFill>
                  <a:schemeClr val="tx1"/>
                </a:solidFill>
              </a:rPr>
              <a:t>点按、可灸</a:t>
            </a:r>
            <a:endParaRPr lang="zh-CN" altLang="en-US" dirty="0" smtClean="0"/>
          </a:p>
          <a:p>
            <a:endParaRPr lang="en-US" altLang="zh-CN" dirty="0" smtClean="0">
              <a:solidFill>
                <a:schemeClr val="tx1"/>
              </a:solidFill>
            </a:endParaRPr>
          </a:p>
          <a:p>
            <a:endParaRPr lang="en-US" altLang="zh-CN" dirty="0" smtClean="0">
              <a:solidFill>
                <a:schemeClr val="tx1"/>
              </a:solidFill>
            </a:endParaRPr>
          </a:p>
        </p:txBody>
      </p:sp>
      <p:pic>
        <p:nvPicPr>
          <p:cNvPr id="4" name="Picture 2" descr="C:\Users\HP\Desktop\574e9258d109b3dee45cffa2ccbf6c81.jpg"/>
          <p:cNvPicPr>
            <a:picLocks noChangeAspect="1" noChangeArrowheads="1"/>
          </p:cNvPicPr>
          <p:nvPr/>
        </p:nvPicPr>
        <p:blipFill>
          <a:blip r:embed="rId2"/>
          <a:srcRect/>
          <a:stretch>
            <a:fillRect/>
          </a:stretch>
        </p:blipFill>
        <p:spPr bwMode="auto">
          <a:xfrm>
            <a:off x="5786446" y="214290"/>
            <a:ext cx="2616200" cy="2452710"/>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42910" y="285728"/>
            <a:ext cx="7772400" cy="671667"/>
          </a:xfrm>
        </p:spPr>
        <p:txBody>
          <a:bodyPr>
            <a:normAutofit fontScale="90000"/>
          </a:bodyPr>
          <a:lstStyle/>
          <a:p>
            <a:r>
              <a:rPr lang="zh-CN" altLang="en-US" dirty="0" smtClean="0">
                <a:solidFill>
                  <a:schemeClr val="tx1"/>
                </a:solidFill>
              </a:rPr>
              <a:t>保健穴位</a:t>
            </a:r>
            <a:endParaRPr lang="zh-CN" altLang="en-US" dirty="0">
              <a:solidFill>
                <a:schemeClr val="tx1"/>
              </a:solidFill>
            </a:endParaRPr>
          </a:p>
        </p:txBody>
      </p:sp>
      <p:sp>
        <p:nvSpPr>
          <p:cNvPr id="3" name="副标题 2"/>
          <p:cNvSpPr>
            <a:spLocks noGrp="1"/>
          </p:cNvSpPr>
          <p:nvPr>
            <p:ph type="subTitle" idx="1"/>
          </p:nvPr>
        </p:nvSpPr>
        <p:spPr>
          <a:xfrm>
            <a:off x="642910" y="928670"/>
            <a:ext cx="8132756" cy="5429288"/>
          </a:xfrm>
        </p:spPr>
        <p:txBody>
          <a:bodyPr>
            <a:normAutofit/>
          </a:bodyPr>
          <a:lstStyle/>
          <a:p>
            <a:r>
              <a:rPr lang="zh-CN" altLang="en-US" dirty="0" smtClean="0">
                <a:solidFill>
                  <a:schemeClr val="tx1"/>
                </a:solidFill>
              </a:rPr>
              <a:t>大椎</a:t>
            </a:r>
            <a:r>
              <a:rPr lang="zh-CN" altLang="en-US" dirty="0" smtClean="0">
                <a:solidFill>
                  <a:schemeClr val="tx1"/>
                </a:solidFill>
              </a:rPr>
              <a:t>：大，多也。椎，锤击之器也， 大椎穴 </a:t>
            </a:r>
          </a:p>
          <a:p>
            <a:r>
              <a:rPr lang="zh-CN" altLang="en-US" dirty="0" smtClean="0">
                <a:solidFill>
                  <a:schemeClr val="tx1"/>
                </a:solidFill>
              </a:rPr>
              <a:t>此指穴内的气血物质为实而非虚也。大椎名意指手足三阳的阳热之气由此汇入本穴并与督脉的阳气上行头颈。本穴物质一为督脉陶道穴传来的充足阳气，二是手足三阳经外散于背部阳面的阳气，穴内的阳气充足满盛如椎般坚实，故名大椎</a:t>
            </a:r>
            <a:r>
              <a:rPr lang="zh-CN" altLang="en-US" dirty="0" smtClean="0">
                <a:solidFill>
                  <a:schemeClr val="tx1"/>
                </a:solidFill>
              </a:rPr>
              <a:t>。</a:t>
            </a:r>
            <a:endParaRPr lang="en-US" altLang="zh-CN" dirty="0" smtClean="0">
              <a:solidFill>
                <a:schemeClr val="tx1"/>
              </a:solidFill>
            </a:endParaRPr>
          </a:p>
          <a:p>
            <a:r>
              <a:rPr lang="zh-CN" altLang="en-US" dirty="0" smtClean="0">
                <a:solidFill>
                  <a:schemeClr val="tx1"/>
                </a:solidFill>
              </a:rPr>
              <a:t>取</a:t>
            </a:r>
            <a:r>
              <a:rPr lang="zh-CN" altLang="en-US" dirty="0" smtClean="0">
                <a:solidFill>
                  <a:schemeClr val="tx1"/>
                </a:solidFill>
              </a:rPr>
              <a:t>穴：</a:t>
            </a:r>
            <a:r>
              <a:rPr lang="zh-CN" altLang="en-US" dirty="0" smtClean="0">
                <a:solidFill>
                  <a:schemeClr val="tx1"/>
                </a:solidFill>
              </a:rPr>
              <a:t>第</a:t>
            </a:r>
            <a:r>
              <a:rPr lang="en-US" altLang="zh-CN" dirty="0" smtClean="0">
                <a:solidFill>
                  <a:schemeClr val="tx1"/>
                </a:solidFill>
              </a:rPr>
              <a:t>7</a:t>
            </a:r>
            <a:r>
              <a:rPr lang="zh-CN" altLang="en-US" dirty="0" smtClean="0">
                <a:solidFill>
                  <a:schemeClr val="tx1"/>
                </a:solidFill>
              </a:rPr>
              <a:t>颈椎棘突下凹陷中。正坐低头 大椎穴 </a:t>
            </a:r>
          </a:p>
          <a:p>
            <a:r>
              <a:rPr lang="zh-CN" altLang="en-US" dirty="0" smtClean="0">
                <a:solidFill>
                  <a:schemeClr val="tx1"/>
                </a:solidFill>
              </a:rPr>
              <a:t>，该穴位于人体的颈部下端，第七颈椎棘突下凹陷处。若突起骨不太明显，让患者活动颈部，不动的骨节为第一胸椎，约与肩平齐。</a:t>
            </a:r>
            <a:endParaRPr lang="en-US" altLang="zh-CN" dirty="0" smtClean="0">
              <a:solidFill>
                <a:schemeClr val="tx1"/>
              </a:solidFill>
            </a:endParaRPr>
          </a:p>
          <a:p>
            <a:r>
              <a:rPr lang="zh-CN" altLang="en-US" dirty="0" smtClean="0">
                <a:solidFill>
                  <a:schemeClr val="tx1"/>
                </a:solidFill>
              </a:rPr>
              <a:t>手法：可刺可灸可火罐</a:t>
            </a:r>
          </a:p>
          <a:p>
            <a:endParaRPr lang="zh-CN" altLang="en-US" dirty="0" smtClean="0">
              <a:solidFill>
                <a:schemeClr val="tx1"/>
              </a:solidFill>
            </a:endParaRPr>
          </a:p>
          <a:p>
            <a:endParaRPr lang="en-US" altLang="zh-CN" dirty="0" smtClean="0">
              <a:solidFill>
                <a:schemeClr val="tx1"/>
              </a:solidFill>
            </a:endParaRPr>
          </a:p>
          <a:p>
            <a:endParaRPr lang="en-US" altLang="zh-CN" dirty="0" smtClean="0">
              <a:solidFill>
                <a:schemeClr val="tx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571472" y="285728"/>
            <a:ext cx="7772400" cy="671667"/>
          </a:xfrm>
        </p:spPr>
        <p:txBody>
          <a:bodyPr>
            <a:normAutofit fontScale="90000"/>
          </a:bodyPr>
          <a:lstStyle/>
          <a:p>
            <a:r>
              <a:rPr lang="zh-CN" altLang="en-US" dirty="0" smtClean="0">
                <a:solidFill>
                  <a:schemeClr val="tx1"/>
                </a:solidFill>
              </a:rPr>
              <a:t>推荐书籍</a:t>
            </a:r>
            <a:endParaRPr lang="zh-CN" altLang="en-US" dirty="0">
              <a:solidFill>
                <a:schemeClr val="tx1"/>
              </a:solidFill>
            </a:endParaRPr>
          </a:p>
        </p:txBody>
      </p:sp>
      <p:sp>
        <p:nvSpPr>
          <p:cNvPr id="3" name="副标题 2"/>
          <p:cNvSpPr>
            <a:spLocks noGrp="1"/>
          </p:cNvSpPr>
          <p:nvPr>
            <p:ph type="subTitle" idx="1"/>
          </p:nvPr>
        </p:nvSpPr>
        <p:spPr>
          <a:xfrm>
            <a:off x="357158" y="1643050"/>
            <a:ext cx="6143668" cy="3500462"/>
          </a:xfrm>
        </p:spPr>
        <p:txBody>
          <a:bodyPr>
            <a:normAutofit/>
          </a:bodyPr>
          <a:lstStyle/>
          <a:p>
            <a:r>
              <a:rPr lang="zh-CN" altLang="en-US" dirty="0" smtClean="0">
                <a:solidFill>
                  <a:schemeClr val="tx1"/>
                </a:solidFill>
              </a:rPr>
              <a:t>         现在</a:t>
            </a:r>
            <a:r>
              <a:rPr lang="zh-CN" altLang="en-US" dirty="0" smtClean="0">
                <a:solidFill>
                  <a:schemeClr val="tx1"/>
                </a:solidFill>
              </a:rPr>
              <a:t>市面</a:t>
            </a:r>
            <a:r>
              <a:rPr lang="zh-CN" altLang="en-US" dirty="0" smtClean="0">
                <a:solidFill>
                  <a:schemeClr val="tx1"/>
                </a:solidFill>
              </a:rPr>
              <a:t>上鱼龙混杂，对中医的误解不胜枚举，因此，如果大家对中医感兴趣，不妨从基础理论入手，这样就可以更好地理解中医理论、不被旁门左道欺骗，推荐从</a:t>
            </a:r>
            <a:r>
              <a:rPr lang="en-US" altLang="zh-CN" dirty="0" smtClean="0">
                <a:solidFill>
                  <a:schemeClr val="tx1"/>
                </a:solidFill>
              </a:rPr>
              <a:t>《</a:t>
            </a:r>
            <a:r>
              <a:rPr lang="zh-CN" altLang="en-US" dirty="0" smtClean="0">
                <a:solidFill>
                  <a:schemeClr val="tx1"/>
                </a:solidFill>
              </a:rPr>
              <a:t>中医基础理论</a:t>
            </a:r>
            <a:r>
              <a:rPr lang="en-US" altLang="zh-CN" dirty="0" smtClean="0">
                <a:solidFill>
                  <a:schemeClr val="tx1"/>
                </a:solidFill>
              </a:rPr>
              <a:t>》</a:t>
            </a:r>
            <a:r>
              <a:rPr lang="zh-CN" altLang="en-US" dirty="0" smtClean="0">
                <a:solidFill>
                  <a:schemeClr val="tx1"/>
                </a:solidFill>
              </a:rPr>
              <a:t>入手，了解我国古代哲学与医学</a:t>
            </a:r>
            <a:r>
              <a:rPr lang="zh-CN" altLang="en-US" dirty="0" smtClean="0">
                <a:solidFill>
                  <a:schemeClr val="tx1"/>
                </a:solidFill>
              </a:rPr>
              <a:t>。</a:t>
            </a:r>
            <a:endParaRPr lang="zh-CN" altLang="en-US" dirty="0">
              <a:solidFill>
                <a:schemeClr val="tx1"/>
              </a:solidFill>
            </a:endParaRPr>
          </a:p>
        </p:txBody>
      </p:sp>
      <p:pic>
        <p:nvPicPr>
          <p:cNvPr id="1026" name="Picture 2" descr="C:\Users\HP\Desktop\s6915808.jpg"/>
          <p:cNvPicPr>
            <a:picLocks noChangeAspect="1" noChangeArrowheads="1"/>
          </p:cNvPicPr>
          <p:nvPr/>
        </p:nvPicPr>
        <p:blipFill>
          <a:blip r:embed="rId2"/>
          <a:srcRect/>
          <a:stretch>
            <a:fillRect/>
          </a:stretch>
        </p:blipFill>
        <p:spPr bwMode="auto">
          <a:xfrm>
            <a:off x="6643702" y="3500438"/>
            <a:ext cx="2243143" cy="3166790"/>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标题 2"/>
          <p:cNvSpPr>
            <a:spLocks noGrp="1"/>
          </p:cNvSpPr>
          <p:nvPr>
            <p:ph type="subTitle" idx="1"/>
          </p:nvPr>
        </p:nvSpPr>
        <p:spPr>
          <a:xfrm>
            <a:off x="687716" y="2643182"/>
            <a:ext cx="8132756" cy="1752600"/>
          </a:xfrm>
        </p:spPr>
        <p:txBody>
          <a:bodyPr>
            <a:normAutofit/>
          </a:bodyPr>
          <a:lstStyle/>
          <a:p>
            <a:pPr algn="ctr"/>
            <a:r>
              <a:rPr lang="zh-CN" altLang="en-US" sz="5400" dirty="0" smtClean="0">
                <a:solidFill>
                  <a:schemeClr val="tx1"/>
                </a:solidFill>
              </a:rPr>
              <a:t>    谢谢</a:t>
            </a:r>
            <a:endParaRPr lang="zh-CN" altLang="en-US" sz="5400" dirty="0">
              <a:solidFill>
                <a:schemeClr val="tx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173157"/>
            <a:ext cx="7772400" cy="671667"/>
          </a:xfrm>
        </p:spPr>
        <p:txBody>
          <a:bodyPr>
            <a:normAutofit fontScale="90000"/>
          </a:bodyPr>
          <a:lstStyle/>
          <a:p>
            <a:r>
              <a:rPr lang="zh-CN" altLang="en-US" dirty="0" smtClean="0">
                <a:solidFill>
                  <a:schemeClr val="tx1"/>
                </a:solidFill>
              </a:rPr>
              <a:t>概述</a:t>
            </a:r>
            <a:endParaRPr lang="zh-CN" altLang="en-US" dirty="0">
              <a:solidFill>
                <a:schemeClr val="tx1"/>
              </a:solidFill>
            </a:endParaRPr>
          </a:p>
        </p:txBody>
      </p:sp>
      <p:sp>
        <p:nvSpPr>
          <p:cNvPr id="3" name="副标题 2"/>
          <p:cNvSpPr>
            <a:spLocks noGrp="1"/>
          </p:cNvSpPr>
          <p:nvPr>
            <p:ph type="subTitle" idx="1"/>
          </p:nvPr>
        </p:nvSpPr>
        <p:spPr>
          <a:xfrm>
            <a:off x="428596" y="2000240"/>
            <a:ext cx="8132756" cy="2428892"/>
          </a:xfrm>
        </p:spPr>
        <p:txBody>
          <a:bodyPr>
            <a:normAutofit fontScale="92500" lnSpcReduction="10000"/>
          </a:bodyPr>
          <a:lstStyle/>
          <a:p>
            <a:r>
              <a:rPr lang="zh-CN" altLang="en-US" sz="2900" dirty="0" smtClean="0">
                <a:solidFill>
                  <a:schemeClr val="tx1"/>
                </a:solidFill>
              </a:rPr>
              <a:t>“春夏养阳，秋冬养阴”，语出</a:t>
            </a:r>
            <a:r>
              <a:rPr lang="en-US" altLang="zh-CN" sz="2900" dirty="0" smtClean="0">
                <a:solidFill>
                  <a:schemeClr val="tx1"/>
                </a:solidFill>
              </a:rPr>
              <a:t>《</a:t>
            </a:r>
            <a:r>
              <a:rPr lang="zh-CN" altLang="en-US" sz="2900" dirty="0" smtClean="0">
                <a:solidFill>
                  <a:schemeClr val="tx1"/>
                </a:solidFill>
              </a:rPr>
              <a:t>黄帝内经</a:t>
            </a:r>
            <a:r>
              <a:rPr lang="en-US" altLang="zh-CN" sz="2900" dirty="0" smtClean="0">
                <a:solidFill>
                  <a:schemeClr val="tx1"/>
                </a:solidFill>
              </a:rPr>
              <a:t>·</a:t>
            </a:r>
            <a:r>
              <a:rPr lang="zh-CN" altLang="en-US" sz="2900" dirty="0" smtClean="0">
                <a:solidFill>
                  <a:schemeClr val="tx1"/>
                </a:solidFill>
              </a:rPr>
              <a:t>素问</a:t>
            </a:r>
            <a:r>
              <a:rPr lang="en-US" altLang="zh-CN" sz="2900" dirty="0" smtClean="0">
                <a:solidFill>
                  <a:schemeClr val="tx1"/>
                </a:solidFill>
              </a:rPr>
              <a:t>·</a:t>
            </a:r>
            <a:r>
              <a:rPr lang="zh-CN" altLang="en-US" sz="2900" dirty="0" smtClean="0">
                <a:solidFill>
                  <a:schemeClr val="tx1"/>
                </a:solidFill>
              </a:rPr>
              <a:t>四气调神大论篇</a:t>
            </a:r>
            <a:r>
              <a:rPr lang="en-US" altLang="zh-CN" sz="2900" dirty="0" smtClean="0">
                <a:solidFill>
                  <a:schemeClr val="tx1"/>
                </a:solidFill>
              </a:rPr>
              <a:t>》</a:t>
            </a:r>
            <a:r>
              <a:rPr lang="zh-CN" altLang="en-US" sz="2900" dirty="0" smtClean="0">
                <a:solidFill>
                  <a:schemeClr val="tx1"/>
                </a:solidFill>
              </a:rPr>
              <a:t>，高世栻注解：“圣人春夏养阳，使少阳之气生，太阳之气长；秋冬养阴，使太阴之气收，少阴之气藏。”是谓春夏养阳，以养阳之生长；秋冬养阴，以养阴之收藏。这种理论，在保健方面具有重要意义。</a:t>
            </a:r>
          </a:p>
          <a:p>
            <a:endParaRPr lang="zh-CN" altLang="en-US" dirty="0">
              <a:solidFill>
                <a:schemeClr val="tx1"/>
              </a:solidFill>
            </a:endParaRPr>
          </a:p>
        </p:txBody>
      </p:sp>
      <p:sp>
        <p:nvSpPr>
          <p:cNvPr id="4" name="副标题 2"/>
          <p:cNvSpPr txBox="1">
            <a:spLocks/>
          </p:cNvSpPr>
          <p:nvPr/>
        </p:nvSpPr>
        <p:spPr>
          <a:xfrm>
            <a:off x="642910" y="4643446"/>
            <a:ext cx="8132756" cy="1000132"/>
          </a:xfrm>
          <a:prstGeom prst="rect">
            <a:avLst/>
          </a:prstGeom>
        </p:spPr>
        <p:txBody>
          <a:bodyPr vert="horz" rtlCol="0">
            <a:normAutofit/>
          </a:bodyPr>
          <a:lstStyle/>
          <a:p>
            <a:pPr marL="0" marR="0" lvl="0" indent="0" algn="l" defTabSz="914400" rtl="0" eaLnBrk="1" fontAlgn="auto" latinLnBrk="0" hangingPunct="1">
              <a:lnSpc>
                <a:spcPct val="100000"/>
              </a:lnSpc>
              <a:spcBef>
                <a:spcPct val="20000"/>
              </a:spcBef>
              <a:spcAft>
                <a:spcPts val="0"/>
              </a:spcAft>
              <a:buClr>
                <a:schemeClr val="accent1"/>
              </a:buClr>
              <a:buSzPct val="50000"/>
              <a:buFont typeface="Wingdings 2"/>
              <a:buNone/>
              <a:tabLst/>
              <a:defRPr/>
            </a:pPr>
            <a:r>
              <a:rPr kumimoji="0" lang="zh-CN" altLang="en-US" sz="2900" b="0" i="0" u="none" strike="noStrike" kern="1200" cap="none" spc="0" normalizeH="0" baseline="0" noProof="0" dirty="0" smtClean="0">
                <a:ln>
                  <a:noFill/>
                </a:ln>
                <a:solidFill>
                  <a:schemeClr val="tx1"/>
                </a:solidFill>
                <a:effectLst/>
                <a:uLnTx/>
                <a:uFillTx/>
                <a:latin typeface="+mn-lt"/>
                <a:ea typeface="+mn-ea"/>
                <a:cs typeface="+mn-cs"/>
              </a:rPr>
              <a:t>注：中医四大</a:t>
            </a:r>
            <a:r>
              <a:rPr kumimoji="0" lang="zh-CN" altLang="en-US" sz="2900" b="0" i="0" u="none" strike="noStrike" kern="1200" cap="none" spc="0" normalizeH="0" baseline="0" noProof="0" dirty="0" smtClean="0">
                <a:ln>
                  <a:noFill/>
                </a:ln>
                <a:solidFill>
                  <a:schemeClr val="tx1"/>
                </a:solidFill>
                <a:effectLst/>
                <a:uLnTx/>
                <a:uFillTx/>
                <a:latin typeface="+mn-lt"/>
                <a:ea typeface="+mn-ea"/>
                <a:cs typeface="+mn-cs"/>
              </a:rPr>
              <a:t>经典</a:t>
            </a:r>
            <a:r>
              <a:rPr kumimoji="0" lang="en-US" altLang="zh-CN" sz="2900" b="0" i="0" u="none" strike="noStrike" kern="1200" cap="none" spc="0" normalizeH="0" baseline="0" noProof="0" dirty="0" smtClean="0">
                <a:ln>
                  <a:noFill/>
                </a:ln>
                <a:solidFill>
                  <a:schemeClr val="tx1"/>
                </a:solidFill>
                <a:effectLst/>
                <a:uLnTx/>
                <a:uFillTx/>
                <a:latin typeface="+mn-lt"/>
                <a:ea typeface="+mn-ea"/>
                <a:cs typeface="+mn-cs"/>
              </a:rPr>
              <a:t>《</a:t>
            </a:r>
            <a:r>
              <a:rPr kumimoji="0" lang="zh-CN" altLang="en-US" sz="2900" b="0" i="0" u="none" strike="noStrike" kern="1200" cap="none" spc="0" normalizeH="0" baseline="0" noProof="0" dirty="0" smtClean="0">
                <a:ln>
                  <a:noFill/>
                </a:ln>
                <a:solidFill>
                  <a:schemeClr val="tx1"/>
                </a:solidFill>
                <a:effectLst/>
                <a:uLnTx/>
                <a:uFillTx/>
                <a:latin typeface="+mn-lt"/>
                <a:ea typeface="+mn-ea"/>
                <a:cs typeface="+mn-cs"/>
              </a:rPr>
              <a:t>黄帝内经</a:t>
            </a:r>
            <a:r>
              <a:rPr kumimoji="0" lang="en-US" altLang="zh-CN" sz="2900" b="0" i="0" u="none" strike="noStrike" kern="1200" cap="none" spc="0" normalizeH="0" baseline="0" noProof="0" dirty="0" smtClean="0">
                <a:ln>
                  <a:noFill/>
                </a:ln>
                <a:solidFill>
                  <a:schemeClr val="tx1"/>
                </a:solidFill>
                <a:effectLst/>
                <a:uLnTx/>
                <a:uFillTx/>
                <a:latin typeface="+mn-lt"/>
                <a:ea typeface="+mn-ea"/>
                <a:cs typeface="+mn-cs"/>
              </a:rPr>
              <a:t>》《</a:t>
            </a:r>
            <a:r>
              <a:rPr kumimoji="0" lang="zh-CN" altLang="en-US" sz="2900" b="0" i="0" u="none" strike="noStrike" kern="1200" cap="none" spc="0" normalizeH="0" baseline="0" noProof="0" dirty="0" smtClean="0">
                <a:ln>
                  <a:noFill/>
                </a:ln>
                <a:solidFill>
                  <a:schemeClr val="tx1"/>
                </a:solidFill>
                <a:effectLst/>
                <a:uLnTx/>
                <a:uFillTx/>
                <a:latin typeface="+mn-lt"/>
                <a:ea typeface="+mn-ea"/>
                <a:cs typeface="+mn-cs"/>
              </a:rPr>
              <a:t>伤寒杂病论</a:t>
            </a:r>
            <a:r>
              <a:rPr kumimoji="0" lang="en-US" altLang="zh-CN" sz="2900" b="0" i="0" u="none" strike="noStrike" kern="1200" cap="none" spc="0" normalizeH="0" baseline="0" noProof="0" dirty="0" smtClean="0">
                <a:ln>
                  <a:noFill/>
                </a:ln>
                <a:solidFill>
                  <a:schemeClr val="tx1"/>
                </a:solidFill>
                <a:effectLst/>
                <a:uLnTx/>
                <a:uFillTx/>
                <a:latin typeface="+mn-lt"/>
                <a:ea typeface="+mn-ea"/>
                <a:cs typeface="+mn-cs"/>
              </a:rPr>
              <a:t>》《</a:t>
            </a:r>
            <a:r>
              <a:rPr kumimoji="0" lang="zh-CN" altLang="en-US" sz="2900" b="0" i="0" u="none" strike="noStrike" kern="1200" cap="none" spc="0" normalizeH="0" baseline="0" noProof="0" dirty="0" smtClean="0">
                <a:ln>
                  <a:noFill/>
                </a:ln>
                <a:solidFill>
                  <a:schemeClr val="tx1"/>
                </a:solidFill>
                <a:effectLst/>
                <a:uLnTx/>
                <a:uFillTx/>
                <a:latin typeface="+mn-lt"/>
                <a:ea typeface="+mn-ea"/>
                <a:cs typeface="+mn-cs"/>
              </a:rPr>
              <a:t>金匮要略</a:t>
            </a:r>
            <a:r>
              <a:rPr kumimoji="0" lang="en-US" altLang="zh-CN" sz="2900" b="0" i="0" u="none" strike="noStrike" kern="1200" cap="none" spc="0" normalizeH="0" baseline="0" noProof="0" dirty="0" smtClean="0">
                <a:ln>
                  <a:noFill/>
                </a:ln>
                <a:solidFill>
                  <a:schemeClr val="tx1"/>
                </a:solidFill>
                <a:effectLst/>
                <a:uLnTx/>
                <a:uFillTx/>
                <a:latin typeface="+mn-lt"/>
                <a:ea typeface="+mn-ea"/>
                <a:cs typeface="+mn-cs"/>
              </a:rPr>
              <a:t>》《</a:t>
            </a:r>
            <a:r>
              <a:rPr kumimoji="0" lang="zh-CN" altLang="en-US" sz="2900" b="0" i="0" u="none" strike="noStrike" kern="1200" cap="none" spc="0" normalizeH="0" baseline="0" noProof="0" dirty="0" smtClean="0">
                <a:ln>
                  <a:noFill/>
                </a:ln>
                <a:solidFill>
                  <a:schemeClr val="tx1"/>
                </a:solidFill>
                <a:effectLst/>
                <a:uLnTx/>
                <a:uFillTx/>
                <a:latin typeface="+mn-lt"/>
                <a:ea typeface="+mn-ea"/>
                <a:cs typeface="+mn-cs"/>
              </a:rPr>
              <a:t>温病条辨</a:t>
            </a:r>
            <a:r>
              <a:rPr kumimoji="0" lang="en-US" altLang="zh-CN" sz="2900" b="0" i="0" u="none" strike="noStrike" kern="1200" cap="none" spc="0" normalizeH="0" baseline="0" noProof="0" dirty="0" smtClean="0">
                <a:ln>
                  <a:noFill/>
                </a:ln>
                <a:solidFill>
                  <a:schemeClr val="tx1"/>
                </a:solidFill>
                <a:effectLst/>
                <a:uLnTx/>
                <a:uFillTx/>
                <a:latin typeface="+mn-lt"/>
                <a:ea typeface="+mn-ea"/>
                <a:cs typeface="+mn-cs"/>
              </a:rPr>
              <a:t>》</a:t>
            </a:r>
            <a:endParaRPr kumimoji="0" lang="zh-CN" altLang="en-US" sz="2900" b="0" i="0" u="none" strike="noStrike" kern="12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ct val="20000"/>
              </a:spcBef>
              <a:spcAft>
                <a:spcPts val="0"/>
              </a:spcAft>
              <a:buClr>
                <a:schemeClr val="accent1"/>
              </a:buClr>
              <a:buSzPct val="50000"/>
              <a:buFont typeface="Wingdings 2"/>
              <a:buNone/>
              <a:tabLst/>
              <a:defRPr/>
            </a:pPr>
            <a:endParaRPr kumimoji="0" lang="zh-CN" altLang="en-US" sz="28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173157"/>
            <a:ext cx="7772400" cy="671667"/>
          </a:xfrm>
        </p:spPr>
        <p:txBody>
          <a:bodyPr>
            <a:normAutofit fontScale="90000"/>
          </a:bodyPr>
          <a:lstStyle/>
          <a:p>
            <a:r>
              <a:rPr lang="zh-CN" altLang="en-US" dirty="0" smtClean="0">
                <a:solidFill>
                  <a:schemeClr val="tx1"/>
                </a:solidFill>
              </a:rPr>
              <a:t>概述</a:t>
            </a:r>
            <a:endParaRPr lang="zh-CN" altLang="en-US" dirty="0">
              <a:solidFill>
                <a:schemeClr val="tx1"/>
              </a:solidFill>
            </a:endParaRPr>
          </a:p>
        </p:txBody>
      </p:sp>
      <p:sp>
        <p:nvSpPr>
          <p:cNvPr id="3" name="副标题 2"/>
          <p:cNvSpPr>
            <a:spLocks noGrp="1"/>
          </p:cNvSpPr>
          <p:nvPr>
            <p:ph type="subTitle" idx="1"/>
          </p:nvPr>
        </p:nvSpPr>
        <p:spPr>
          <a:xfrm>
            <a:off x="428596" y="2000240"/>
            <a:ext cx="8132756" cy="3929090"/>
          </a:xfrm>
        </p:spPr>
        <p:txBody>
          <a:bodyPr>
            <a:noAutofit/>
          </a:bodyPr>
          <a:lstStyle/>
          <a:p>
            <a:r>
              <a:rPr lang="zh-CN" altLang="en-US" sz="4000" b="1" dirty="0" smtClean="0">
                <a:solidFill>
                  <a:schemeClr val="tx1"/>
                </a:solidFill>
              </a:rPr>
              <a:t>      阴阳者，天地之道也，万物之纲纪，变化之父母，生杀之本始，神明之府也，治病必求于本。</a:t>
            </a:r>
            <a:endParaRPr lang="en-US" altLang="zh-CN" sz="4000" b="1" dirty="0" smtClean="0">
              <a:solidFill>
                <a:schemeClr val="tx1"/>
              </a:solidFill>
            </a:endParaRPr>
          </a:p>
          <a:p>
            <a:r>
              <a:rPr lang="en-US" altLang="zh-CN" sz="4000" b="1" dirty="0" smtClean="0">
                <a:solidFill>
                  <a:schemeClr val="tx1"/>
                </a:solidFill>
              </a:rPr>
              <a:t>      </a:t>
            </a:r>
          </a:p>
          <a:p>
            <a:r>
              <a:rPr lang="en-US" altLang="zh-CN" sz="4000" b="1" dirty="0" smtClean="0">
                <a:solidFill>
                  <a:schemeClr val="tx1"/>
                </a:solidFill>
              </a:rPr>
              <a:t>      </a:t>
            </a:r>
            <a:r>
              <a:rPr lang="zh-CN" altLang="en-US" sz="4000" b="1" dirty="0" smtClean="0">
                <a:solidFill>
                  <a:schemeClr val="tx1"/>
                </a:solidFill>
              </a:rPr>
              <a:t>察色按脉，先别阴阳。</a:t>
            </a:r>
            <a:endParaRPr lang="zh-CN" altLang="en-US" sz="4000" b="1" dirty="0">
              <a:solidFill>
                <a:schemeClr val="tx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173157"/>
            <a:ext cx="7772400" cy="671667"/>
          </a:xfrm>
        </p:spPr>
        <p:txBody>
          <a:bodyPr>
            <a:normAutofit fontScale="90000"/>
          </a:bodyPr>
          <a:lstStyle/>
          <a:p>
            <a:r>
              <a:rPr lang="zh-CN" altLang="en-US" dirty="0" smtClean="0">
                <a:solidFill>
                  <a:schemeClr val="tx1"/>
                </a:solidFill>
              </a:rPr>
              <a:t>概述   现代仍应秋冬养阴的原因</a:t>
            </a:r>
            <a:endParaRPr lang="zh-CN" altLang="en-US" dirty="0">
              <a:solidFill>
                <a:schemeClr val="tx1"/>
              </a:solidFill>
            </a:endParaRPr>
          </a:p>
        </p:txBody>
      </p:sp>
      <p:sp>
        <p:nvSpPr>
          <p:cNvPr id="3" name="副标题 2"/>
          <p:cNvSpPr>
            <a:spLocks noGrp="1"/>
          </p:cNvSpPr>
          <p:nvPr>
            <p:ph type="subTitle" idx="1"/>
          </p:nvPr>
        </p:nvSpPr>
        <p:spPr>
          <a:xfrm>
            <a:off x="428596" y="2000240"/>
            <a:ext cx="8132756" cy="3071834"/>
          </a:xfrm>
        </p:spPr>
        <p:txBody>
          <a:bodyPr>
            <a:normAutofit/>
          </a:bodyPr>
          <a:lstStyle/>
          <a:p>
            <a:r>
              <a:rPr lang="en-US" altLang="zh-CN" sz="2900" dirty="0" smtClean="0">
                <a:solidFill>
                  <a:schemeClr val="tx1"/>
                </a:solidFill>
              </a:rPr>
              <a:t>1   </a:t>
            </a:r>
            <a:r>
              <a:rPr lang="zh-CN" altLang="en-US" sz="2900" dirty="0" smtClean="0">
                <a:solidFill>
                  <a:schemeClr val="tx1"/>
                </a:solidFill>
              </a:rPr>
              <a:t>空调</a:t>
            </a:r>
          </a:p>
          <a:p>
            <a:pPr marL="514350" indent="-514350"/>
            <a:r>
              <a:rPr lang="en-US" altLang="zh-CN" dirty="0" smtClean="0">
                <a:solidFill>
                  <a:schemeClr val="tx1"/>
                </a:solidFill>
              </a:rPr>
              <a:t>2  </a:t>
            </a:r>
            <a:r>
              <a:rPr lang="zh-CN" altLang="en-US" dirty="0" smtClean="0">
                <a:solidFill>
                  <a:schemeClr val="tx1"/>
                </a:solidFill>
              </a:rPr>
              <a:t>秋冬</a:t>
            </a:r>
            <a:r>
              <a:rPr lang="zh-CN" altLang="en-US" dirty="0" smtClean="0">
                <a:solidFill>
                  <a:schemeClr val="tx1"/>
                </a:solidFill>
              </a:rPr>
              <a:t>更易辛辣刺激，</a:t>
            </a:r>
            <a:r>
              <a:rPr lang="zh-CN" altLang="en-US" dirty="0" smtClean="0">
                <a:solidFill>
                  <a:schemeClr val="tx1"/>
                </a:solidFill>
              </a:rPr>
              <a:t>酒</a:t>
            </a:r>
            <a:endParaRPr lang="en-US" altLang="zh-CN" dirty="0" smtClean="0">
              <a:solidFill>
                <a:schemeClr val="tx1"/>
              </a:solidFill>
            </a:endParaRPr>
          </a:p>
          <a:p>
            <a:pPr marL="514350" indent="-514350"/>
            <a:r>
              <a:rPr lang="zh-CN" altLang="en-US" dirty="0" smtClean="0">
                <a:solidFill>
                  <a:schemeClr val="tx1"/>
                </a:solidFill>
              </a:rPr>
              <a:t>（</a:t>
            </a:r>
            <a:r>
              <a:rPr lang="zh-CN" altLang="en-US" dirty="0" smtClean="0">
                <a:solidFill>
                  <a:schemeClr val="tx1"/>
                </a:solidFill>
              </a:rPr>
              <a:t>酒会越喝越暖，水会越喝越寒</a:t>
            </a:r>
            <a:r>
              <a:rPr lang="en-US" altLang="zh-CN" dirty="0" smtClean="0">
                <a:solidFill>
                  <a:schemeClr val="tx1"/>
                </a:solidFill>
              </a:rPr>
              <a:t>——</a:t>
            </a:r>
            <a:r>
              <a:rPr lang="zh-CN" altLang="en-US" dirty="0" smtClean="0">
                <a:solidFill>
                  <a:schemeClr val="tx1"/>
                </a:solidFill>
              </a:rPr>
              <a:t>东邪</a:t>
            </a:r>
            <a:r>
              <a:rPr lang="zh-CN" altLang="en-US" dirty="0" smtClean="0">
                <a:solidFill>
                  <a:schemeClr val="tx1"/>
                </a:solidFill>
              </a:rPr>
              <a:t>）</a:t>
            </a:r>
            <a:endParaRPr lang="en-US" altLang="zh-CN" dirty="0" smtClean="0">
              <a:solidFill>
                <a:schemeClr val="tx1"/>
              </a:solidFill>
            </a:endParaRPr>
          </a:p>
          <a:p>
            <a:pPr marL="514350" indent="-514350"/>
            <a:r>
              <a:rPr lang="en-US" altLang="zh-CN" dirty="0" smtClean="0">
                <a:solidFill>
                  <a:schemeClr val="tx1"/>
                </a:solidFill>
              </a:rPr>
              <a:t>【</a:t>
            </a:r>
            <a:r>
              <a:rPr lang="zh-CN" altLang="en-US" dirty="0" smtClean="0">
                <a:solidFill>
                  <a:schemeClr val="tx1"/>
                </a:solidFill>
              </a:rPr>
              <a:t>鸡蛋酒</a:t>
            </a:r>
            <a:r>
              <a:rPr lang="en-US" altLang="zh-CN" dirty="0" smtClean="0">
                <a:solidFill>
                  <a:schemeClr val="tx1"/>
                </a:solidFill>
              </a:rPr>
              <a:t>】</a:t>
            </a:r>
            <a:endParaRPr lang="en-US" altLang="zh-CN" dirty="0" smtClean="0">
              <a:solidFill>
                <a:schemeClr val="tx1"/>
              </a:solidFill>
            </a:endParaRPr>
          </a:p>
          <a:p>
            <a:pPr marL="514350" indent="-514350"/>
            <a:r>
              <a:rPr lang="en-US" altLang="zh-CN" dirty="0" smtClean="0">
                <a:solidFill>
                  <a:schemeClr val="tx1"/>
                </a:solidFill>
              </a:rPr>
              <a:t>3   </a:t>
            </a:r>
            <a:r>
              <a:rPr lang="zh-CN" altLang="en-US" dirty="0" smtClean="0">
                <a:solidFill>
                  <a:schemeClr val="tx1"/>
                </a:solidFill>
              </a:rPr>
              <a:t>熬夜</a:t>
            </a:r>
            <a:endParaRPr lang="zh-CN" altLang="en-US" dirty="0">
              <a:solidFill>
                <a:schemeClr val="tx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173157"/>
            <a:ext cx="7772400" cy="671667"/>
          </a:xfrm>
        </p:spPr>
        <p:txBody>
          <a:bodyPr>
            <a:normAutofit fontScale="90000"/>
          </a:bodyPr>
          <a:lstStyle/>
          <a:p>
            <a:r>
              <a:rPr lang="zh-CN" altLang="en-US" dirty="0" smtClean="0">
                <a:solidFill>
                  <a:schemeClr val="tx1"/>
                </a:solidFill>
              </a:rPr>
              <a:t>临床表现</a:t>
            </a:r>
            <a:endParaRPr lang="zh-CN" altLang="en-US" dirty="0">
              <a:solidFill>
                <a:schemeClr val="tx1"/>
              </a:solidFill>
            </a:endParaRPr>
          </a:p>
        </p:txBody>
      </p:sp>
      <p:sp>
        <p:nvSpPr>
          <p:cNvPr id="3" name="副标题 2"/>
          <p:cNvSpPr>
            <a:spLocks noGrp="1"/>
          </p:cNvSpPr>
          <p:nvPr>
            <p:ph type="subTitle" idx="1"/>
          </p:nvPr>
        </p:nvSpPr>
        <p:spPr>
          <a:xfrm>
            <a:off x="785786" y="2428868"/>
            <a:ext cx="5313044" cy="1752600"/>
          </a:xfrm>
        </p:spPr>
        <p:txBody>
          <a:bodyPr>
            <a:normAutofit/>
          </a:bodyPr>
          <a:lstStyle/>
          <a:p>
            <a:r>
              <a:rPr lang="zh-CN" altLang="en-US" sz="3200" dirty="0" smtClean="0">
                <a:solidFill>
                  <a:schemeClr val="tx1"/>
                </a:solidFill>
              </a:rPr>
              <a:t>眼睛干涩</a:t>
            </a:r>
            <a:endParaRPr lang="en-US" altLang="zh-CN" sz="3200" dirty="0" smtClean="0">
              <a:solidFill>
                <a:schemeClr val="tx1"/>
              </a:solidFill>
            </a:endParaRPr>
          </a:p>
          <a:p>
            <a:r>
              <a:rPr lang="zh-CN" altLang="en-US" sz="3200" dirty="0" smtClean="0">
                <a:solidFill>
                  <a:schemeClr val="tx1"/>
                </a:solidFill>
              </a:rPr>
              <a:t>双目视</a:t>
            </a:r>
            <a:r>
              <a:rPr lang="zh-CN" altLang="en-US" sz="3200" dirty="0" smtClean="0">
                <a:solidFill>
                  <a:schemeClr val="tx1"/>
                </a:solidFill>
              </a:rPr>
              <a:t>物</a:t>
            </a:r>
            <a:r>
              <a:rPr lang="zh-CN" altLang="en-US" sz="3200" dirty="0" smtClean="0">
                <a:solidFill>
                  <a:schemeClr val="tx1"/>
                </a:solidFill>
              </a:rPr>
              <a:t>不明</a:t>
            </a:r>
            <a:endParaRPr lang="en-US" altLang="zh-CN" sz="3200" dirty="0" smtClean="0">
              <a:solidFill>
                <a:schemeClr val="tx1"/>
              </a:solidFill>
            </a:endParaRPr>
          </a:p>
          <a:p>
            <a:r>
              <a:rPr lang="zh-CN" altLang="en-US" sz="3200" dirty="0" smtClean="0">
                <a:solidFill>
                  <a:schemeClr val="tx1"/>
                </a:solidFill>
              </a:rPr>
              <a:t>颈项</a:t>
            </a:r>
            <a:r>
              <a:rPr lang="zh-CN" altLang="en-US" sz="3200" dirty="0" smtClean="0">
                <a:solidFill>
                  <a:schemeClr val="tx1"/>
                </a:solidFill>
              </a:rPr>
              <a:t>、肩臂部</a:t>
            </a:r>
            <a:r>
              <a:rPr lang="zh-CN" altLang="en-US" sz="3200" dirty="0" smtClean="0">
                <a:solidFill>
                  <a:schemeClr val="tx1"/>
                </a:solidFill>
              </a:rPr>
              <a:t>疼痛</a:t>
            </a:r>
            <a:endParaRPr lang="zh-CN" altLang="en-US" sz="3200" dirty="0">
              <a:solidFill>
                <a:schemeClr val="tx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173157"/>
            <a:ext cx="7772400" cy="671667"/>
          </a:xfrm>
        </p:spPr>
        <p:txBody>
          <a:bodyPr>
            <a:normAutofit fontScale="90000"/>
          </a:bodyPr>
          <a:lstStyle/>
          <a:p>
            <a:r>
              <a:rPr lang="zh-CN" altLang="en-US" dirty="0" smtClean="0">
                <a:solidFill>
                  <a:schemeClr val="tx1"/>
                </a:solidFill>
              </a:rPr>
              <a:t>保健穴位</a:t>
            </a:r>
            <a:endParaRPr lang="zh-CN" altLang="en-US" dirty="0">
              <a:solidFill>
                <a:schemeClr val="tx1"/>
              </a:solidFill>
            </a:endParaRPr>
          </a:p>
        </p:txBody>
      </p:sp>
      <p:sp>
        <p:nvSpPr>
          <p:cNvPr id="3" name="副标题 2"/>
          <p:cNvSpPr>
            <a:spLocks noGrp="1"/>
          </p:cNvSpPr>
          <p:nvPr>
            <p:ph type="subTitle" idx="1"/>
          </p:nvPr>
        </p:nvSpPr>
        <p:spPr>
          <a:xfrm>
            <a:off x="683568" y="2348880"/>
            <a:ext cx="8132756" cy="3312368"/>
          </a:xfrm>
        </p:spPr>
        <p:txBody>
          <a:bodyPr>
            <a:normAutofit lnSpcReduction="10000"/>
          </a:bodyPr>
          <a:lstStyle/>
          <a:p>
            <a:r>
              <a:rPr lang="en-US" altLang="zh-CN" dirty="0" smtClean="0">
                <a:solidFill>
                  <a:schemeClr val="tx1"/>
                </a:solidFill>
              </a:rPr>
              <a:t> </a:t>
            </a:r>
            <a:r>
              <a:rPr lang="zh-CN" altLang="en-US" b="1" dirty="0" smtClean="0">
                <a:solidFill>
                  <a:schemeClr val="tx1"/>
                </a:solidFill>
              </a:rPr>
              <a:t>风池</a:t>
            </a:r>
            <a:r>
              <a:rPr lang="zh-CN" altLang="en-US" dirty="0" smtClean="0">
                <a:solidFill>
                  <a:schemeClr val="tx1"/>
                </a:solidFill>
              </a:rPr>
              <a:t>：足少阳胆经穴</a:t>
            </a:r>
            <a:endParaRPr lang="en-US" altLang="zh-CN" dirty="0" smtClean="0">
              <a:solidFill>
                <a:schemeClr val="tx1"/>
              </a:solidFill>
            </a:endParaRPr>
          </a:p>
          <a:p>
            <a:r>
              <a:rPr lang="zh-CN" altLang="en-US" dirty="0" smtClean="0">
                <a:solidFill>
                  <a:schemeClr val="tx1"/>
                </a:solidFill>
              </a:rPr>
              <a:t>          风</a:t>
            </a:r>
            <a:r>
              <a:rPr lang="zh-CN" altLang="en-US" dirty="0" smtClean="0">
                <a:solidFill>
                  <a:schemeClr val="tx1"/>
                </a:solidFill>
              </a:rPr>
              <a:t>，指穴内物质为天部的风气。池，屯居水液之器也 </a:t>
            </a:r>
            <a:r>
              <a:rPr lang="zh-CN" altLang="en-US" dirty="0" smtClean="0">
                <a:solidFill>
                  <a:schemeClr val="tx1"/>
                </a:solidFill>
              </a:rPr>
              <a:t>指</a:t>
            </a:r>
            <a:r>
              <a:rPr lang="zh-CN" altLang="en-US" dirty="0" smtClean="0">
                <a:solidFill>
                  <a:schemeClr val="tx1"/>
                </a:solidFill>
              </a:rPr>
              <a:t>穴内物质富含水湿。风池名意指有经气血在此化为阳热风气</a:t>
            </a:r>
            <a:r>
              <a:rPr lang="zh-CN" altLang="en-US" dirty="0" smtClean="0">
                <a:solidFill>
                  <a:schemeClr val="tx1"/>
                </a:solidFill>
              </a:rPr>
              <a:t>。</a:t>
            </a:r>
            <a:endParaRPr lang="en-US" altLang="zh-CN" dirty="0" smtClean="0">
              <a:solidFill>
                <a:schemeClr val="tx1"/>
              </a:solidFill>
            </a:endParaRPr>
          </a:p>
          <a:p>
            <a:r>
              <a:rPr lang="zh-CN" altLang="en-US" dirty="0" smtClean="0">
                <a:solidFill>
                  <a:schemeClr val="tx1"/>
                </a:solidFill>
              </a:rPr>
              <a:t>取穴：平耳垂，</a:t>
            </a:r>
            <a:r>
              <a:rPr lang="zh-CN" altLang="en-US" dirty="0" smtClean="0">
                <a:solidFill>
                  <a:schemeClr val="tx1"/>
                </a:solidFill>
              </a:rPr>
              <a:t>斜方肌上部外缘与胸锁乳突肌上端后缘之间凹陷处</a:t>
            </a:r>
            <a:endParaRPr lang="en-US" altLang="zh-CN" dirty="0" smtClean="0">
              <a:solidFill>
                <a:schemeClr val="tx1"/>
              </a:solidFill>
            </a:endParaRPr>
          </a:p>
          <a:p>
            <a:r>
              <a:rPr lang="zh-CN" altLang="en-US" dirty="0" smtClean="0">
                <a:solidFill>
                  <a:schemeClr val="tx1"/>
                </a:solidFill>
              </a:rPr>
              <a:t>手法：拇指用力点风池穴，可立即明目醒脑。</a:t>
            </a:r>
            <a:endParaRPr lang="zh-CN" altLang="en-US" dirty="0" smtClean="0">
              <a:solidFill>
                <a:schemeClr val="tx1"/>
              </a:solidFill>
            </a:endParaRPr>
          </a:p>
          <a:p>
            <a:endParaRPr lang="en-US" altLang="zh-CN" dirty="0" smtClean="0">
              <a:solidFill>
                <a:schemeClr val="tx1"/>
              </a:solidFill>
            </a:endParaRPr>
          </a:p>
        </p:txBody>
      </p:sp>
      <p:pic>
        <p:nvPicPr>
          <p:cNvPr id="2050" name="Picture 2" descr="C:\Users\HP\Desktop\4ec2d5628535e5dd8cf9857f7ec6a7ef.jpg"/>
          <p:cNvPicPr>
            <a:picLocks noChangeAspect="1" noChangeArrowheads="1"/>
          </p:cNvPicPr>
          <p:nvPr/>
        </p:nvPicPr>
        <p:blipFill>
          <a:blip r:embed="rId2"/>
          <a:srcRect/>
          <a:stretch>
            <a:fillRect/>
          </a:stretch>
        </p:blipFill>
        <p:spPr bwMode="auto">
          <a:xfrm>
            <a:off x="5357818" y="500042"/>
            <a:ext cx="2476500" cy="228600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173157"/>
            <a:ext cx="7772400" cy="671667"/>
          </a:xfrm>
        </p:spPr>
        <p:txBody>
          <a:bodyPr>
            <a:normAutofit fontScale="90000"/>
          </a:bodyPr>
          <a:lstStyle/>
          <a:p>
            <a:r>
              <a:rPr lang="zh-CN" altLang="en-US" dirty="0" smtClean="0">
                <a:solidFill>
                  <a:schemeClr val="tx1"/>
                </a:solidFill>
              </a:rPr>
              <a:t>保健穴位</a:t>
            </a:r>
            <a:endParaRPr lang="zh-CN" altLang="en-US" dirty="0">
              <a:solidFill>
                <a:schemeClr val="tx1"/>
              </a:solidFill>
            </a:endParaRPr>
          </a:p>
        </p:txBody>
      </p:sp>
      <p:sp>
        <p:nvSpPr>
          <p:cNvPr id="3" name="副标题 2"/>
          <p:cNvSpPr>
            <a:spLocks noGrp="1"/>
          </p:cNvSpPr>
          <p:nvPr>
            <p:ph type="subTitle" idx="1"/>
          </p:nvPr>
        </p:nvSpPr>
        <p:spPr>
          <a:xfrm>
            <a:off x="683568" y="2348880"/>
            <a:ext cx="8132756" cy="3312368"/>
          </a:xfrm>
        </p:spPr>
        <p:txBody>
          <a:bodyPr>
            <a:normAutofit fontScale="92500" lnSpcReduction="10000"/>
          </a:bodyPr>
          <a:lstStyle/>
          <a:p>
            <a:r>
              <a:rPr lang="en-US" altLang="zh-CN" dirty="0" smtClean="0">
                <a:solidFill>
                  <a:schemeClr val="tx1"/>
                </a:solidFill>
              </a:rPr>
              <a:t> </a:t>
            </a:r>
            <a:r>
              <a:rPr lang="zh-CN" altLang="en-US" dirty="0" smtClean="0">
                <a:solidFill>
                  <a:schemeClr val="tx1"/>
                </a:solidFill>
              </a:rPr>
              <a:t>天宗：手太阳小肠经穴</a:t>
            </a:r>
            <a:endParaRPr lang="en-US" altLang="zh-CN" dirty="0" smtClean="0">
              <a:solidFill>
                <a:schemeClr val="tx1"/>
              </a:solidFill>
            </a:endParaRPr>
          </a:p>
          <a:p>
            <a:r>
              <a:rPr lang="zh-CN" altLang="en-US" dirty="0" smtClean="0">
                <a:solidFill>
                  <a:schemeClr val="tx1"/>
                </a:solidFill>
              </a:rPr>
              <a:t>         天</a:t>
            </a:r>
            <a:r>
              <a:rPr lang="zh-CN" altLang="en-US" dirty="0" smtClean="0">
                <a:solidFill>
                  <a:schemeClr val="tx1"/>
                </a:solidFill>
              </a:rPr>
              <a:t>，穴内气血运行的部位为天部也。宗，祖庙，宗仰、朝见之意。天宗名意指小肠经气血由此气化上行于天。本穴物质为臑俞穴传来的冷降地部经水，至本穴后经水复又气化上行天部，如向天部朝见之状，故名天宗。</a:t>
            </a:r>
          </a:p>
          <a:p>
            <a:r>
              <a:rPr lang="zh-CN" altLang="en-US" dirty="0" smtClean="0">
                <a:solidFill>
                  <a:schemeClr val="tx1"/>
                </a:solidFill>
              </a:rPr>
              <a:t>取穴：</a:t>
            </a:r>
            <a:r>
              <a:rPr lang="zh-CN" altLang="en-US" dirty="0" smtClean="0">
                <a:solidFill>
                  <a:schemeClr val="tx1"/>
                </a:solidFill>
              </a:rPr>
              <a:t>在肩胛区，肩胛冈中点与肩胛骨下角连线上</a:t>
            </a:r>
            <a:r>
              <a:rPr lang="en-US" altLang="zh-CN" dirty="0" smtClean="0">
                <a:solidFill>
                  <a:schemeClr val="tx1"/>
                </a:solidFill>
              </a:rPr>
              <a:t>1/3</a:t>
            </a:r>
            <a:r>
              <a:rPr lang="zh-CN" altLang="en-US" dirty="0" smtClean="0">
                <a:solidFill>
                  <a:schemeClr val="tx1"/>
                </a:solidFill>
              </a:rPr>
              <a:t>与下</a:t>
            </a:r>
            <a:r>
              <a:rPr lang="en-US" altLang="zh-CN" dirty="0" smtClean="0">
                <a:solidFill>
                  <a:schemeClr val="tx1"/>
                </a:solidFill>
              </a:rPr>
              <a:t>2/3</a:t>
            </a:r>
            <a:r>
              <a:rPr lang="zh-CN" altLang="en-US" dirty="0" smtClean="0">
                <a:solidFill>
                  <a:schemeClr val="tx1"/>
                </a:solidFill>
              </a:rPr>
              <a:t>交点凹陷中</a:t>
            </a:r>
            <a:endParaRPr lang="en-US" altLang="zh-CN" dirty="0" smtClean="0">
              <a:solidFill>
                <a:schemeClr val="tx1"/>
              </a:solidFill>
            </a:endParaRPr>
          </a:p>
          <a:p>
            <a:r>
              <a:rPr lang="zh-CN" altLang="en-US" dirty="0" smtClean="0">
                <a:solidFill>
                  <a:schemeClr val="tx1"/>
                </a:solidFill>
              </a:rPr>
              <a:t>手法：</a:t>
            </a:r>
            <a:r>
              <a:rPr lang="zh-CN" altLang="en-US" dirty="0" smtClean="0">
                <a:solidFill>
                  <a:schemeClr val="tx1"/>
                </a:solidFill>
              </a:rPr>
              <a:t>拇指用</a:t>
            </a:r>
            <a:r>
              <a:rPr lang="zh-CN" altLang="en-US" dirty="0" smtClean="0">
                <a:solidFill>
                  <a:schemeClr val="tx1"/>
                </a:solidFill>
              </a:rPr>
              <a:t>力点天宗穴</a:t>
            </a:r>
            <a:r>
              <a:rPr lang="zh-CN" altLang="en-US" dirty="0" smtClean="0">
                <a:solidFill>
                  <a:schemeClr val="tx1"/>
                </a:solidFill>
              </a:rPr>
              <a:t>，</a:t>
            </a:r>
            <a:r>
              <a:rPr lang="zh-CN" altLang="en-US" dirty="0" smtClean="0">
                <a:solidFill>
                  <a:schemeClr val="tx1"/>
                </a:solidFill>
              </a:rPr>
              <a:t>可治肩臂不适</a:t>
            </a:r>
            <a:endParaRPr lang="en-US" altLang="zh-CN" dirty="0" smtClean="0">
              <a:solidFill>
                <a:schemeClr val="tx1"/>
              </a:solidFill>
            </a:endParaRPr>
          </a:p>
        </p:txBody>
      </p:sp>
      <p:pic>
        <p:nvPicPr>
          <p:cNvPr id="3074" name="Picture 2" descr="C:\Users\HP\Desktop\9f2f070828381f30576eef9eac014c08.jpg"/>
          <p:cNvPicPr>
            <a:picLocks noChangeAspect="1" noChangeArrowheads="1"/>
          </p:cNvPicPr>
          <p:nvPr/>
        </p:nvPicPr>
        <p:blipFill>
          <a:blip r:embed="rId2"/>
          <a:srcRect/>
          <a:stretch>
            <a:fillRect/>
          </a:stretch>
        </p:blipFill>
        <p:spPr bwMode="auto">
          <a:xfrm>
            <a:off x="4500562" y="642918"/>
            <a:ext cx="4371975" cy="1866900"/>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173157"/>
            <a:ext cx="7772400" cy="671667"/>
          </a:xfrm>
        </p:spPr>
        <p:txBody>
          <a:bodyPr>
            <a:normAutofit fontScale="90000"/>
          </a:bodyPr>
          <a:lstStyle/>
          <a:p>
            <a:r>
              <a:rPr lang="zh-CN" altLang="en-US" dirty="0" smtClean="0">
                <a:solidFill>
                  <a:schemeClr val="tx1"/>
                </a:solidFill>
              </a:rPr>
              <a:t>保健穴位</a:t>
            </a:r>
            <a:endParaRPr lang="zh-CN" altLang="en-US" dirty="0">
              <a:solidFill>
                <a:schemeClr val="tx1"/>
              </a:solidFill>
            </a:endParaRPr>
          </a:p>
        </p:txBody>
      </p:sp>
      <p:sp>
        <p:nvSpPr>
          <p:cNvPr id="3" name="副标题 2"/>
          <p:cNvSpPr>
            <a:spLocks noGrp="1"/>
          </p:cNvSpPr>
          <p:nvPr>
            <p:ph type="subTitle" idx="1"/>
          </p:nvPr>
        </p:nvSpPr>
        <p:spPr>
          <a:xfrm>
            <a:off x="683568" y="2348880"/>
            <a:ext cx="8132756" cy="3312368"/>
          </a:xfrm>
        </p:spPr>
        <p:txBody>
          <a:bodyPr>
            <a:normAutofit fontScale="92500" lnSpcReduction="20000"/>
          </a:bodyPr>
          <a:lstStyle/>
          <a:p>
            <a:r>
              <a:rPr lang="zh-CN" altLang="en-US" dirty="0" smtClean="0">
                <a:solidFill>
                  <a:schemeClr val="tx1"/>
                </a:solidFill>
              </a:rPr>
              <a:t>肩三针：肩髃、</a:t>
            </a:r>
            <a:r>
              <a:rPr lang="zh-CN" altLang="en-US" dirty="0" smtClean="0">
                <a:solidFill>
                  <a:schemeClr val="tx1"/>
                </a:solidFill>
              </a:rPr>
              <a:t>肩</a:t>
            </a:r>
            <a:r>
              <a:rPr lang="zh-CN" altLang="en-US" dirty="0" smtClean="0">
                <a:solidFill>
                  <a:schemeClr val="tx1"/>
                </a:solidFill>
              </a:rPr>
              <a:t>髎</a:t>
            </a:r>
            <a:r>
              <a:rPr lang="zh-CN" altLang="en-US" dirty="0" smtClean="0">
                <a:solidFill>
                  <a:schemeClr val="tx1"/>
                </a:solidFill>
              </a:rPr>
              <a:t>、肩前</a:t>
            </a:r>
            <a:endParaRPr lang="en-US" altLang="zh-CN" dirty="0" smtClean="0">
              <a:solidFill>
                <a:schemeClr val="tx1"/>
              </a:solidFill>
            </a:endParaRPr>
          </a:p>
          <a:p>
            <a:r>
              <a:rPr lang="zh-CN" altLang="en-US" dirty="0" smtClean="0">
                <a:solidFill>
                  <a:schemeClr val="tx1"/>
                </a:solidFill>
              </a:rPr>
              <a:t>肩髃：</a:t>
            </a:r>
            <a:r>
              <a:rPr lang="zh-CN" altLang="en-US" dirty="0" smtClean="0">
                <a:solidFill>
                  <a:schemeClr val="tx1"/>
                </a:solidFill>
              </a:rPr>
              <a:t>髃，髃骨，为肩端之骨。此穴在肩端部肩峰</a:t>
            </a:r>
            <a:r>
              <a:rPr lang="zh-CN" altLang="en-US" dirty="0" smtClean="0">
                <a:solidFill>
                  <a:schemeClr val="tx1"/>
                </a:solidFill>
              </a:rPr>
              <a:t>与肱骨大结节</a:t>
            </a:r>
            <a:r>
              <a:rPr lang="zh-CN" altLang="en-US" dirty="0" smtClean="0">
                <a:solidFill>
                  <a:schemeClr val="tx1"/>
                </a:solidFill>
              </a:rPr>
              <a:t>之间，故名。</a:t>
            </a:r>
          </a:p>
          <a:p>
            <a:r>
              <a:rPr lang="zh-CN" altLang="en-US" dirty="0" smtClean="0">
                <a:solidFill>
                  <a:schemeClr val="tx1"/>
                </a:solidFill>
              </a:rPr>
              <a:t>取穴</a:t>
            </a:r>
            <a:r>
              <a:rPr lang="zh-CN" altLang="en-US" dirty="0" smtClean="0">
                <a:solidFill>
                  <a:schemeClr val="tx1"/>
                </a:solidFill>
              </a:rPr>
              <a:t>：</a:t>
            </a:r>
            <a:r>
              <a:rPr lang="zh-CN" altLang="en-US" dirty="0" smtClean="0">
                <a:solidFill>
                  <a:schemeClr val="tx1"/>
                </a:solidFill>
              </a:rPr>
              <a:t>在肩峰前下方，当肩峰</a:t>
            </a:r>
            <a:r>
              <a:rPr lang="zh-CN" altLang="en-US" dirty="0" smtClean="0">
                <a:solidFill>
                  <a:schemeClr val="tx1"/>
                </a:solidFill>
              </a:rPr>
              <a:t>与肱骨大结节</a:t>
            </a:r>
            <a:r>
              <a:rPr lang="zh-CN" altLang="en-US" dirty="0" smtClean="0">
                <a:solidFill>
                  <a:schemeClr val="tx1"/>
                </a:solidFill>
              </a:rPr>
              <a:t>之间凹陷处；将上臂外展平举</a:t>
            </a:r>
            <a:r>
              <a:rPr lang="zh-CN" altLang="en-US" dirty="0" smtClean="0">
                <a:solidFill>
                  <a:schemeClr val="tx1"/>
                </a:solidFill>
              </a:rPr>
              <a:t>，肩关节部</a:t>
            </a:r>
            <a:r>
              <a:rPr lang="zh-CN" altLang="en-US" dirty="0" smtClean="0">
                <a:solidFill>
                  <a:schemeClr val="tx1"/>
                </a:solidFill>
              </a:rPr>
              <a:t>即可呈现出两个凹窝，前面一个凹窝中即为此穴；或者垂肩，</a:t>
            </a:r>
            <a:r>
              <a:rPr lang="zh-CN" altLang="en-US" dirty="0" smtClean="0">
                <a:solidFill>
                  <a:schemeClr val="tx1"/>
                </a:solidFill>
              </a:rPr>
              <a:t>当锁骨肩峰端</a:t>
            </a:r>
            <a:r>
              <a:rPr lang="zh-CN" altLang="en-US" dirty="0" smtClean="0">
                <a:solidFill>
                  <a:schemeClr val="tx1"/>
                </a:solidFill>
              </a:rPr>
              <a:t>前缘直下约</a:t>
            </a:r>
            <a:r>
              <a:rPr lang="en-US" altLang="zh-CN" dirty="0" smtClean="0">
                <a:solidFill>
                  <a:schemeClr val="tx1"/>
                </a:solidFill>
              </a:rPr>
              <a:t>2</a:t>
            </a:r>
            <a:r>
              <a:rPr lang="zh-CN" altLang="en-US" dirty="0" smtClean="0">
                <a:solidFill>
                  <a:schemeClr val="tx1"/>
                </a:solidFill>
              </a:rPr>
              <a:t>寸，当骨缝之间，手阳明大肠经的循行线上处取穴。 。</a:t>
            </a:r>
            <a:endParaRPr lang="en-US" altLang="zh-CN" dirty="0" smtClean="0">
              <a:solidFill>
                <a:schemeClr val="tx1"/>
              </a:solidFill>
            </a:endParaRPr>
          </a:p>
          <a:p>
            <a:r>
              <a:rPr lang="zh-CN" altLang="en-US" dirty="0" smtClean="0">
                <a:solidFill>
                  <a:schemeClr val="tx1"/>
                </a:solidFill>
              </a:rPr>
              <a:t>手法：</a:t>
            </a:r>
            <a:r>
              <a:rPr lang="zh-CN" altLang="en-US" dirty="0" smtClean="0">
                <a:solidFill>
                  <a:schemeClr val="tx1"/>
                </a:solidFill>
              </a:rPr>
              <a:t>可刺、拇指点按、可灸</a:t>
            </a:r>
            <a:endParaRPr lang="en-US" altLang="zh-CN" dirty="0" smtClean="0">
              <a:solidFill>
                <a:schemeClr val="tx1"/>
              </a:solidFill>
            </a:endParaRPr>
          </a:p>
          <a:p>
            <a:endParaRPr lang="en-US" altLang="zh-CN" dirty="0" smtClean="0">
              <a:solidFill>
                <a:schemeClr val="tx1"/>
              </a:solidFill>
            </a:endParaRPr>
          </a:p>
        </p:txBody>
      </p:sp>
      <p:pic>
        <p:nvPicPr>
          <p:cNvPr id="1026" name="Picture 2" descr="C:\Users\HP\Desktop\574e9258d109b3dee45cffa2ccbf6c81.jpg"/>
          <p:cNvPicPr>
            <a:picLocks noChangeAspect="1" noChangeArrowheads="1"/>
          </p:cNvPicPr>
          <p:nvPr/>
        </p:nvPicPr>
        <p:blipFill>
          <a:blip r:embed="rId2"/>
          <a:srcRect/>
          <a:stretch>
            <a:fillRect/>
          </a:stretch>
        </p:blipFill>
        <p:spPr bwMode="auto">
          <a:xfrm>
            <a:off x="5786446" y="214290"/>
            <a:ext cx="2616200" cy="2452710"/>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173157"/>
            <a:ext cx="7772400" cy="671667"/>
          </a:xfrm>
        </p:spPr>
        <p:txBody>
          <a:bodyPr>
            <a:normAutofit fontScale="90000"/>
          </a:bodyPr>
          <a:lstStyle/>
          <a:p>
            <a:r>
              <a:rPr lang="zh-CN" altLang="en-US" dirty="0" smtClean="0">
                <a:solidFill>
                  <a:schemeClr val="tx1"/>
                </a:solidFill>
              </a:rPr>
              <a:t>保健穴位</a:t>
            </a:r>
            <a:endParaRPr lang="zh-CN" altLang="en-US" dirty="0">
              <a:solidFill>
                <a:schemeClr val="tx1"/>
              </a:solidFill>
            </a:endParaRPr>
          </a:p>
        </p:txBody>
      </p:sp>
      <p:sp>
        <p:nvSpPr>
          <p:cNvPr id="3" name="副标题 2"/>
          <p:cNvSpPr>
            <a:spLocks noGrp="1"/>
          </p:cNvSpPr>
          <p:nvPr>
            <p:ph type="subTitle" idx="1"/>
          </p:nvPr>
        </p:nvSpPr>
        <p:spPr>
          <a:xfrm>
            <a:off x="683568" y="2348880"/>
            <a:ext cx="8132756" cy="3312368"/>
          </a:xfrm>
        </p:spPr>
        <p:txBody>
          <a:bodyPr>
            <a:normAutofit fontScale="92500" lnSpcReduction="20000"/>
          </a:bodyPr>
          <a:lstStyle/>
          <a:p>
            <a:r>
              <a:rPr lang="zh-CN" altLang="en-US" dirty="0" smtClean="0">
                <a:solidFill>
                  <a:schemeClr val="tx1"/>
                </a:solidFill>
              </a:rPr>
              <a:t>肩三针：肩髃、</a:t>
            </a:r>
            <a:r>
              <a:rPr lang="zh-CN" altLang="en-US" dirty="0" smtClean="0">
                <a:solidFill>
                  <a:schemeClr val="tx1"/>
                </a:solidFill>
              </a:rPr>
              <a:t>肩</a:t>
            </a:r>
            <a:r>
              <a:rPr lang="zh-CN" altLang="en-US" dirty="0" smtClean="0">
                <a:solidFill>
                  <a:schemeClr val="tx1"/>
                </a:solidFill>
              </a:rPr>
              <a:t>髎</a:t>
            </a:r>
            <a:r>
              <a:rPr lang="zh-CN" altLang="en-US" dirty="0" smtClean="0">
                <a:solidFill>
                  <a:schemeClr val="tx1"/>
                </a:solidFill>
              </a:rPr>
              <a:t>、肩前</a:t>
            </a:r>
            <a:endParaRPr lang="en-US" altLang="zh-CN" dirty="0" smtClean="0">
              <a:solidFill>
                <a:schemeClr val="tx1"/>
              </a:solidFill>
            </a:endParaRPr>
          </a:p>
          <a:p>
            <a:r>
              <a:rPr lang="zh-CN" altLang="en-US" dirty="0" smtClean="0">
                <a:solidFill>
                  <a:schemeClr val="tx1"/>
                </a:solidFill>
              </a:rPr>
              <a:t>肩髎：</a:t>
            </a:r>
            <a:r>
              <a:rPr lang="zh-CN" altLang="en-US" dirty="0" smtClean="0">
                <a:solidFill>
                  <a:schemeClr val="tx1"/>
                </a:solidFill>
              </a:rPr>
              <a:t>肩，指穴在肩部也。髎，孔隙也。该穴名意指三焦经经气在此化雨冷降归于地部。本穴物质为臑会穴传来的天部阳气，至本穴后因散热吸湿而化为寒湿的水湿云气，水湿云气冷降后归于地部，冷降的雨滴如从孔隙中漏落一般，故名。</a:t>
            </a:r>
          </a:p>
          <a:p>
            <a:r>
              <a:rPr lang="zh-CN" altLang="en-US" dirty="0" smtClean="0">
                <a:solidFill>
                  <a:schemeClr val="tx1"/>
                </a:solidFill>
              </a:rPr>
              <a:t>取穴：在肩部，肩髃后方，当臂外展时，于肩峰后下方呈现凹陷处。布有腋神经肌支和旋肱后动脉肌支。</a:t>
            </a:r>
            <a:endParaRPr lang="en-US" altLang="zh-CN" dirty="0" smtClean="0">
              <a:solidFill>
                <a:schemeClr val="tx1"/>
              </a:solidFill>
            </a:endParaRPr>
          </a:p>
          <a:p>
            <a:r>
              <a:rPr lang="zh-CN" altLang="en-US" dirty="0" smtClean="0">
                <a:solidFill>
                  <a:schemeClr val="tx1"/>
                </a:solidFill>
              </a:rPr>
              <a:t>手法</a:t>
            </a:r>
            <a:r>
              <a:rPr lang="zh-CN" altLang="en-US" dirty="0" smtClean="0">
                <a:solidFill>
                  <a:schemeClr val="tx1"/>
                </a:solidFill>
              </a:rPr>
              <a:t>：</a:t>
            </a:r>
            <a:r>
              <a:rPr lang="zh-CN" altLang="en-US" dirty="0" smtClean="0">
                <a:solidFill>
                  <a:schemeClr val="tx1"/>
                </a:solidFill>
              </a:rPr>
              <a:t>可刺、拇指点按、可灸</a:t>
            </a:r>
            <a:endParaRPr lang="en-US" altLang="zh-CN" dirty="0" smtClean="0">
              <a:solidFill>
                <a:schemeClr val="tx1"/>
              </a:solidFill>
            </a:endParaRPr>
          </a:p>
          <a:p>
            <a:endParaRPr lang="en-US" altLang="zh-CN" dirty="0" smtClean="0">
              <a:solidFill>
                <a:schemeClr val="tx1"/>
              </a:solidFill>
            </a:endParaRPr>
          </a:p>
        </p:txBody>
      </p:sp>
      <p:pic>
        <p:nvPicPr>
          <p:cNvPr id="4" name="Picture 2" descr="C:\Users\HP\Desktop\574e9258d109b3dee45cffa2ccbf6c81.jpg"/>
          <p:cNvPicPr>
            <a:picLocks noChangeAspect="1" noChangeArrowheads="1"/>
          </p:cNvPicPr>
          <p:nvPr/>
        </p:nvPicPr>
        <p:blipFill>
          <a:blip r:embed="rId2"/>
          <a:srcRect/>
          <a:stretch>
            <a:fillRect/>
          </a:stretch>
        </p:blipFill>
        <p:spPr bwMode="auto">
          <a:xfrm>
            <a:off x="5786446" y="214290"/>
            <a:ext cx="2616200" cy="2452710"/>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龙腾四海">
  <a:themeElements>
    <a:clrScheme name="龙腾四海">
      <a:dk1>
        <a:sysClr val="windowText" lastClr="000000"/>
      </a:dk1>
      <a:lt1>
        <a:sysClr val="window" lastClr="CCE8CF"/>
      </a:lt1>
      <a:dk2>
        <a:srgbClr val="001B36"/>
      </a:dk2>
      <a:lt2>
        <a:srgbClr val="EDF8FE"/>
      </a:lt2>
      <a:accent1>
        <a:srgbClr val="477AB1"/>
      </a:accent1>
      <a:accent2>
        <a:srgbClr val="51848E"/>
      </a:accent2>
      <a:accent3>
        <a:srgbClr val="7B9B57"/>
      </a:accent3>
      <a:accent4>
        <a:srgbClr val="8B8D8C"/>
      </a:accent4>
      <a:accent5>
        <a:srgbClr val="8B7396"/>
      </a:accent5>
      <a:accent6>
        <a:srgbClr val="E89A53"/>
      </a:accent6>
      <a:hlink>
        <a:srgbClr val="0080FF"/>
      </a:hlink>
      <a:folHlink>
        <a:srgbClr val="FF00FF"/>
      </a:folHlink>
    </a:clrScheme>
    <a:fontScheme name="龙腾四海">
      <a:majorFont>
        <a:latin typeface="Maiandra GD"/>
        <a:ea typeface=""/>
        <a:cs typeface=""/>
        <a:font script="CYRL" typeface="Times New Roman"/>
        <a:font script="GREK" typeface="Times New Roman"/>
        <a:font script="Jpan" typeface="ＭＳ Ｐゴシック"/>
        <a:font script="Hang" typeface="HY중고딕"/>
        <a:font script="Hans" typeface="隶书"/>
        <a:font script="Hant" typeface="微軟正黑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ambria"/>
        <a:ea typeface=""/>
        <a:cs typeface=""/>
        <a:font script="Jpan" typeface="ＭＳ Ｐ明朝"/>
        <a:font script="Hang" typeface="HY견명조"/>
        <a:font script="Hans" typeface="华文楷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龙腾四海">
      <a:fillStyleLst>
        <a:solidFill>
          <a:schemeClr val="phClr">
            <a:tint val="100000"/>
            <a:shade val="100000"/>
            <a:hueMod val="100000"/>
            <a:satMod val="100000"/>
          </a:schemeClr>
        </a:solidFill>
        <a:gradFill rotWithShape="1">
          <a:gsLst>
            <a:gs pos="0">
              <a:schemeClr val="phClr">
                <a:tint val="100000"/>
                <a:shade val="50000"/>
                <a:hueMod val="100000"/>
                <a:satMod val="250000"/>
              </a:schemeClr>
            </a:gs>
            <a:gs pos="75000">
              <a:schemeClr val="phClr">
                <a:tint val="80000"/>
                <a:shade val="100000"/>
                <a:hueMod val="100000"/>
                <a:satMod val="375000"/>
              </a:schemeClr>
            </a:gs>
            <a:gs pos="100000">
              <a:schemeClr val="phClr">
                <a:tint val="50000"/>
                <a:shade val="100000"/>
                <a:hueMod val="100000"/>
                <a:satMod val="500000"/>
              </a:schemeClr>
            </a:gs>
          </a:gsLst>
          <a:lin ang="16200000" scaled="1"/>
        </a:gradFill>
        <a:blipFill>
          <a:blip xmlns:r="http://schemas.openxmlformats.org/officeDocument/2006/relationships" r:embed="rId1">
            <a:duotone>
              <a:schemeClr val="phClr">
                <a:tint val="100000"/>
                <a:shade val="50000"/>
                <a:hueMod val="100000"/>
                <a:satMod val="100000"/>
              </a:schemeClr>
              <a:schemeClr val="phClr">
                <a:tint val="100000"/>
                <a:shade val="75000"/>
                <a:hueMod val="100000"/>
                <a:satMod val="100000"/>
              </a:schemeClr>
            </a:duotone>
          </a:blip>
          <a:tile tx="0" ty="0" sx="50000" sy="50000" flip="none" algn="ctr"/>
        </a:blipFill>
      </a:fillStyleLst>
      <a:lnStyleLst>
        <a:ln w="127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glow>
              <a:schemeClr val="phClr">
                <a:tint val="100000"/>
                <a:shade val="100000"/>
                <a:hueMod val="100000"/>
                <a:satMod val="100000"/>
              </a:schemeClr>
            </a:glow>
          </a:effectLst>
        </a:effectStyle>
        <a:effectStyle>
          <a:effectLst>
            <a:glow>
              <a:schemeClr val="phClr">
                <a:tint val="100000"/>
                <a:shade val="100000"/>
                <a:hueMod val="100000"/>
                <a:satMod val="100000"/>
              </a:schemeClr>
            </a:glow>
          </a:effectLst>
          <a:scene3d>
            <a:camera prst="orthographicFront" fov="0">
              <a:rot lat="0" lon="0" rev="0"/>
            </a:camera>
            <a:lightRig rig="threePt" dir="tl">
              <a:rot lat="0" lon="0" rev="0"/>
            </a:lightRig>
          </a:scene3d>
          <a:sp3d prstMaterial="metal">
            <a:bevelT w="12700" h="12700" prst="relaxedInset"/>
            <a:contourClr>
              <a:schemeClr val="phClr">
                <a:tint val="100000"/>
                <a:shade val="100000"/>
                <a:hueMod val="100000"/>
                <a:satMod val="100000"/>
              </a:schemeClr>
            </a:contourClr>
          </a:sp3d>
        </a:effectStyle>
        <a:effectStyle>
          <a:effectLst>
            <a:glow>
              <a:schemeClr val="phClr">
                <a:tint val="100000"/>
                <a:shade val="100000"/>
                <a:hueMod val="100000"/>
                <a:satMod val="100000"/>
              </a:schemeClr>
            </a:glow>
            <a:outerShdw blurRad="44450" dist="50800" dir="3300000" sx="99000" sy="99000" algn="tl" rotWithShape="0">
              <a:srgbClr val="000000">
                <a:alpha val="55000"/>
              </a:srgbClr>
            </a:outerShdw>
          </a:effectLst>
          <a:scene3d>
            <a:camera prst="orthographicFront">
              <a:rot lat="0" lon="0" rev="0"/>
            </a:camera>
            <a:lightRig rig="contrasting" dir="tl">
              <a:rot lat="0" lon="0" rev="14220000"/>
            </a:lightRig>
          </a:scene3d>
          <a:sp3d prstMaterial="dkEdge">
            <a:bevelT w="63500" h="63500"/>
            <a:bevelB w="0" h="0"/>
            <a:contourClr>
              <a:schemeClr val="phClr">
                <a:tint val="100000"/>
                <a:shade val="100000"/>
                <a:hueMod val="100000"/>
                <a:satMod val="100000"/>
              </a:schemeClr>
            </a:contourClr>
          </a:sp3d>
        </a:effectStyle>
      </a:effectStyleLst>
      <a:bgFillStyleLst>
        <a:solidFill>
          <a:schemeClr val="phClr">
            <a:tint val="100000"/>
            <a:shade val="100000"/>
            <a:hueMod val="100000"/>
            <a:satMod val="100000"/>
          </a:schemeClr>
        </a:solidFill>
        <a:gradFill rotWithShape="1">
          <a:gsLst>
            <a:gs pos="0">
              <a:schemeClr val="bg1">
                <a:tint val="100000"/>
                <a:shade val="100000"/>
                <a:hueMod val="100000"/>
                <a:satMod val="150000"/>
              </a:schemeClr>
            </a:gs>
            <a:gs pos="55000">
              <a:schemeClr val="bg1">
                <a:tint val="100000"/>
                <a:shade val="90000"/>
                <a:hueMod val="100000"/>
                <a:satMod val="375000"/>
              </a:schemeClr>
            </a:gs>
            <a:gs pos="100000">
              <a:schemeClr val="phClr">
                <a:tint val="88000"/>
                <a:shade val="100000"/>
                <a:hueMod val="100000"/>
                <a:satMod val="500000"/>
              </a:schemeClr>
            </a:gs>
          </a:gsLst>
          <a:lin ang="5400000" scaled="1"/>
        </a:gradFill>
        <a:blipFill>
          <a:blip xmlns:r="http://schemas.openxmlformats.org/officeDocument/2006/relationships" r:embed="rId2">
            <a:duotone>
              <a:schemeClr val="phClr">
                <a:shade val="30000"/>
                <a:satMod val="555000"/>
              </a:schemeClr>
              <a:schemeClr val="phClr">
                <a:tint val="96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Dragon</Template>
  <TotalTime>407</TotalTime>
  <Words>1018</Words>
  <Application>Microsoft Office PowerPoint</Application>
  <PresentationFormat>全屏显示(4:3)</PresentationFormat>
  <Paragraphs>54</Paragraphs>
  <Slides>13</Slides>
  <Notes>0</Notes>
  <HiddenSlides>0</HiddenSlides>
  <MMClips>0</MMClips>
  <ScaleCrop>false</ScaleCrop>
  <HeadingPairs>
    <vt:vector size="4" baseType="variant">
      <vt:variant>
        <vt:lpstr>主题</vt:lpstr>
      </vt:variant>
      <vt:variant>
        <vt:i4>1</vt:i4>
      </vt:variant>
      <vt:variant>
        <vt:lpstr>幻灯片标题</vt:lpstr>
      </vt:variant>
      <vt:variant>
        <vt:i4>13</vt:i4>
      </vt:variant>
    </vt:vector>
  </HeadingPairs>
  <TitlesOfParts>
    <vt:vector size="14" baseType="lpstr">
      <vt:lpstr>龙腾四海</vt:lpstr>
      <vt:lpstr>冬季穴位保健</vt:lpstr>
      <vt:lpstr>概述</vt:lpstr>
      <vt:lpstr>概述</vt:lpstr>
      <vt:lpstr>概述   现代仍应秋冬养阴的原因</vt:lpstr>
      <vt:lpstr>临床表现</vt:lpstr>
      <vt:lpstr>保健穴位</vt:lpstr>
      <vt:lpstr>保健穴位</vt:lpstr>
      <vt:lpstr>保健穴位</vt:lpstr>
      <vt:lpstr>保健穴位</vt:lpstr>
      <vt:lpstr>保健穴位</vt:lpstr>
      <vt:lpstr>保健穴位</vt:lpstr>
      <vt:lpstr>推荐书籍</vt:lpstr>
      <vt:lpstr>幻灯片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颈椎病的针灸治疗</dc:title>
  <dc:creator>崔竟成</dc:creator>
  <cp:lastModifiedBy>HP</cp:lastModifiedBy>
  <cp:revision>46</cp:revision>
  <dcterms:created xsi:type="dcterms:W3CDTF">2016-12-12T17:09:43Z</dcterms:created>
  <dcterms:modified xsi:type="dcterms:W3CDTF">2016-12-28T02:23:33Z</dcterms:modified>
</cp:coreProperties>
</file>