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F25"/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559" autoAdjust="0"/>
  </p:normalViewPr>
  <p:slideViewPr>
    <p:cSldViewPr>
      <p:cViewPr>
        <p:scale>
          <a:sx n="70" d="100"/>
          <a:sy n="70" d="100"/>
        </p:scale>
        <p:origin x="-1386" y="138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3F50-BFF7-416C-85CD-7C894A4E4207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32EA-90A3-41BC-93AD-5DB4625D3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32EA-90A3-41BC-93AD-5DB4625D310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4071942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今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35729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天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135729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你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0440761">
            <a:off x="4709936" y="1536657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饿</a:t>
            </a:r>
            <a:endParaRPr lang="zh-CN" altLang="en-US" sz="96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35729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了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135729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吗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 rot="19498967">
            <a:off x="3068053" y="2321427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？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19953886">
            <a:off x="1204553" y="-20202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？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 rot="1722084">
            <a:off x="7367606" y="293845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？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 rot="17126095">
            <a:off x="4996879" y="-339242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？</a:t>
            </a:r>
            <a:endParaRPr lang="zh-CN" altLang="en-US" sz="80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4558737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E76F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医学情报研究部   宋 捷</a:t>
            </a:r>
            <a:endParaRPr lang="zh-CN" altLang="en-US" sz="3200" dirty="0">
              <a:solidFill>
                <a:srgbClr val="E76F2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5630307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76F25"/>
                </a:solidFill>
                <a:latin typeface="Cooper Black" pitchFamily="18" charset="0"/>
              </a:rPr>
              <a:t>A</a:t>
            </a:r>
            <a:endParaRPr lang="zh-CN" altLang="en-US" sz="3200" dirty="0">
              <a:solidFill>
                <a:srgbClr val="E76F25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5630307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76F25"/>
                </a:solidFill>
                <a:latin typeface="Cooper Black" pitchFamily="18" charset="0"/>
              </a:rPr>
              <a:t>B</a:t>
            </a:r>
            <a:endParaRPr lang="zh-CN" altLang="en-US" sz="3200" dirty="0">
              <a:solidFill>
                <a:srgbClr val="E76F25"/>
              </a:solidFill>
              <a:latin typeface="Cooper Blac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5630307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76F25"/>
                </a:solidFill>
                <a:latin typeface="Cooper Black" pitchFamily="18" charset="0"/>
              </a:rPr>
              <a:t>C</a:t>
            </a:r>
            <a:endParaRPr lang="zh-CN" altLang="en-US" sz="3200" dirty="0">
              <a:solidFill>
                <a:srgbClr val="E76F25"/>
              </a:solidFill>
              <a:latin typeface="Cooper Black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568197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E76F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外卖推荐</a:t>
            </a:r>
            <a:endParaRPr lang="zh-CN" altLang="en-US" sz="2400" dirty="0">
              <a:solidFill>
                <a:srgbClr val="E76F2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568197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E76F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美食攻略</a:t>
            </a:r>
            <a:endParaRPr lang="zh-CN" altLang="en-US" sz="2400" dirty="0">
              <a:solidFill>
                <a:srgbClr val="E76F2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568197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E76F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  <a:r>
              <a:rPr lang="en-US" altLang="zh-CN" sz="2400" dirty="0" smtClean="0">
                <a:solidFill>
                  <a:srgbClr val="E76F2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zh-CN" altLang="en-US" sz="2400" dirty="0">
              <a:solidFill>
                <a:srgbClr val="E76F2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限食</a:t>
            </a:r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Calorie restriction 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2876" y="2416726"/>
            <a:ext cx="8929718" cy="3584042"/>
            <a:chOff x="142876" y="2416726"/>
            <a:chExt cx="8929718" cy="358404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6" y="2596712"/>
              <a:ext cx="8929718" cy="34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直接箭头连接符 16"/>
            <p:cNvCxnSpPr/>
            <p:nvPr/>
          </p:nvCxnSpPr>
          <p:spPr>
            <a:xfrm rot="5400000">
              <a:off x="1428728" y="2643182"/>
              <a:ext cx="285752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43042" y="241672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死亡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57488" y="1915531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存活率：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50%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altLang="zh-CN" dirty="0" smtClean="0"/>
              <a:t>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80%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机制原理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8596" y="1714488"/>
            <a:ext cx="8786874" cy="4414547"/>
            <a:chOff x="428596" y="1714488"/>
            <a:chExt cx="8786874" cy="4414547"/>
          </a:xfrm>
        </p:grpSpPr>
        <p:grpSp>
          <p:nvGrpSpPr>
            <p:cNvPr id="14" name="组合 8"/>
            <p:cNvGrpSpPr>
              <a:grpSpLocks/>
            </p:cNvGrpSpPr>
            <p:nvPr/>
          </p:nvGrpSpPr>
          <p:grpSpPr bwMode="auto">
            <a:xfrm>
              <a:off x="1571649" y="1747535"/>
              <a:ext cx="6072185" cy="4381500"/>
              <a:chOff x="-209620" y="2000240"/>
              <a:chExt cx="6072230" cy="4381500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910" y="2000240"/>
                <a:ext cx="5219700" cy="43815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-209620" y="4578340"/>
                <a:ext cx="2571768" cy="70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宋体" pitchFamily="2" charset="-122"/>
                    <a:cs typeface="Times New Roman" pitchFamily="18" charset="0"/>
                  </a:rPr>
                  <a:t>Insulin</a:t>
                </a:r>
              </a:p>
              <a:p>
                <a:pPr>
                  <a:defRPr/>
                </a:pP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宋体" pitchFamily="2" charset="-122"/>
                    <a:cs typeface="Times New Roman" pitchFamily="18" charset="0"/>
                  </a:rPr>
                  <a:t>sensitivity</a:t>
                </a:r>
                <a:endPara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929322" y="171448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血糖</a:t>
              </a:r>
              <a:endParaRPr lang="zh-CN" alt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0958" y="350043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胰岛素</a:t>
              </a:r>
              <a:endParaRPr lang="zh-CN" alt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8" y="5072074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脂肪储存</a:t>
              </a:r>
              <a:endParaRPr lang="zh-CN" alt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8728" y="278605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代谢改善</a:t>
              </a:r>
              <a:endParaRPr lang="zh-CN" alt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71538" y="4962235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胰岛素敏感性</a:t>
              </a:r>
              <a:endParaRPr lang="zh-CN" alt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596" y="564357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体重、代谢性疾病、寿命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186385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E76F25"/>
                </a:solidFill>
              </a:rPr>
              <a:t>Question 1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什么是轻断食？</a:t>
            </a:r>
            <a:endParaRPr lang="zh-CN" alt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357562"/>
            <a:ext cx="1785967" cy="1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642910" y="3190119"/>
            <a:ext cx="64294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轻断食，也称“间歇断食模式”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一周中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800" b="1" dirty="0" smtClean="0"/>
              <a:t>天相对正常饮食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其他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/>
              <a:t>天（非连续）摄取平常</a:t>
            </a:r>
            <a:r>
              <a:rPr lang="en-US" altLang="zh-CN" sz="2800" b="1" dirty="0" smtClean="0"/>
              <a:t>1/4</a:t>
            </a:r>
            <a:r>
              <a:rPr lang="zh-CN" altLang="en-US" sz="2800" b="1" dirty="0" smtClean="0"/>
              <a:t>能量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86385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E76F25"/>
                </a:solidFill>
              </a:rPr>
              <a:t>Question 2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什么人适合轻断食模式？</a:t>
            </a:r>
            <a:endParaRPr lang="zh-CN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009" y="3071810"/>
            <a:ext cx="706751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857224" y="5429264"/>
            <a:ext cx="12573088" cy="649720"/>
            <a:chOff x="857224" y="5711627"/>
            <a:chExt cx="12573088" cy="649720"/>
          </a:xfrm>
        </p:grpSpPr>
        <p:sp>
          <p:nvSpPr>
            <p:cNvPr id="13" name="TextBox 12"/>
            <p:cNvSpPr txBox="1"/>
            <p:nvPr/>
          </p:nvSpPr>
          <p:spPr>
            <a:xfrm>
              <a:off x="857224" y="5711627"/>
              <a:ext cx="7858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0000"/>
                  </a:solidFill>
                </a:rPr>
                <a:t>不适合</a:t>
              </a:r>
              <a:r>
                <a:rPr lang="zh-CN" altLang="en-US" sz="2400" b="1" dirty="0" smtClean="0"/>
                <a:t>老弱病残孕等特殊人群 </a:t>
              </a:r>
              <a:endParaRPr lang="zh-CN" alt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2132" y="5715016"/>
              <a:ext cx="7858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0000"/>
                  </a:solidFill>
                </a:rPr>
                <a:t>适合</a:t>
              </a:r>
              <a:r>
                <a:rPr lang="zh-CN" altLang="en-US" sz="2400" b="1" dirty="0" smtClean="0"/>
                <a:t>健康成年人 </a:t>
              </a:r>
              <a:endParaRPr lang="zh-CN" altLang="en-US" sz="2400" b="1" dirty="0"/>
            </a:p>
          </p:txBody>
        </p:sp>
      </p:grpSp>
      <p:pic>
        <p:nvPicPr>
          <p:cNvPr id="9223" name="Picture 7" descr="http://pic.58pic.com/58pic/15/60/36/74958PICpwx_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86385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E76F25"/>
                </a:solidFill>
              </a:rPr>
              <a:t>Question 3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什么时候适合轻断食？</a:t>
            </a:r>
            <a:endParaRPr lang="zh-CN" altLang="en-US" sz="28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14478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86182" y="333102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随时开始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404540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身体强健、目标坚定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4773051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挑个有决心的日子</a:t>
            </a:r>
            <a:endParaRPr lang="zh-CN" alt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357562"/>
            <a:ext cx="642942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76254"/>
            <a:ext cx="642942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790634"/>
            <a:ext cx="642942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86385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E76F25"/>
                </a:solidFill>
              </a:rPr>
              <a:t>Question 4</a:t>
            </a:r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如何科学轻断食？</a:t>
            </a:r>
            <a:endParaRPr lang="zh-CN" altLang="en-US" sz="2800" b="1" dirty="0"/>
          </a:p>
        </p:txBody>
      </p:sp>
      <p:sp>
        <p:nvSpPr>
          <p:cNvPr id="10" name="椭圆 9"/>
          <p:cNvSpPr/>
          <p:nvPr/>
        </p:nvSpPr>
        <p:spPr>
          <a:xfrm>
            <a:off x="571472" y="3061927"/>
            <a:ext cx="285752" cy="285752"/>
          </a:xfrm>
          <a:prstGeom prst="ellipse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42976" y="290578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1/4</a:t>
            </a:r>
            <a:r>
              <a:rPr lang="zh-CN" altLang="en-US" sz="2800" b="1" dirty="0" smtClean="0"/>
              <a:t>平常能量</a:t>
            </a:r>
            <a:endParaRPr lang="zh-CN" alt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105987"/>
            <a:ext cx="2643174" cy="17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71744"/>
            <a:ext cx="966788" cy="127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643182"/>
            <a:ext cx="1000132" cy="12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14876" y="289589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Kcal/d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89589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Kcal/d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1472" y="4071942"/>
            <a:ext cx="285752" cy="285752"/>
          </a:xfrm>
          <a:prstGeom prst="ellipse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42976" y="3915795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三餐分配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只吃两餐，不建议只吃一餐</a:t>
            </a:r>
            <a:endParaRPr lang="zh-CN" altLang="en-US" sz="2800" b="1" dirty="0"/>
          </a:p>
        </p:txBody>
      </p:sp>
      <p:sp>
        <p:nvSpPr>
          <p:cNvPr id="18" name="椭圆 17"/>
          <p:cNvSpPr/>
          <p:nvPr/>
        </p:nvSpPr>
        <p:spPr>
          <a:xfrm>
            <a:off x="571472" y="4929198"/>
            <a:ext cx="285752" cy="285752"/>
          </a:xfrm>
          <a:prstGeom prst="ellipse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142976" y="483460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高蛋白、高膳食纤维、低升糖指数</a:t>
            </a:r>
            <a:endParaRPr lang="en-US" altLang="zh-CN" sz="2800" b="1" dirty="0" smtClean="0"/>
          </a:p>
          <a:p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56" y="1785926"/>
            <a:ext cx="73627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00570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78" y="1785926"/>
            <a:ext cx="87114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663" y="1785926"/>
            <a:ext cx="80710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442" y="1857364"/>
            <a:ext cx="92062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吃吃吃的无奈</a:t>
            </a:r>
            <a:endParaRPr lang="zh-CN" altLang="en-US" sz="44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7" name="Picture 3" descr="E:\内部讲座图片\树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30648"/>
            <a:ext cx="2392536" cy="1500198"/>
          </a:xfrm>
          <a:prstGeom prst="rect">
            <a:avLst/>
          </a:prstGeom>
          <a:noFill/>
        </p:spPr>
      </p:pic>
      <p:pic>
        <p:nvPicPr>
          <p:cNvPr id="1028" name="Picture 4" descr="E:\内部讲座图片\浆果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57243"/>
            <a:ext cx="2357454" cy="1628881"/>
          </a:xfrm>
          <a:prstGeom prst="rect">
            <a:avLst/>
          </a:prstGeom>
          <a:noFill/>
        </p:spPr>
      </p:pic>
      <p:pic>
        <p:nvPicPr>
          <p:cNvPr id="1029" name="Picture 5" descr="E:\内部讲座图片\昆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98603"/>
            <a:ext cx="2000264" cy="1241830"/>
          </a:xfrm>
          <a:prstGeom prst="rect">
            <a:avLst/>
          </a:prstGeom>
          <a:noFill/>
        </p:spPr>
      </p:pic>
      <p:pic>
        <p:nvPicPr>
          <p:cNvPr id="1030" name="Picture 6" descr="E:\内部讲座图片\野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741479"/>
            <a:ext cx="2024046" cy="1402165"/>
          </a:xfrm>
          <a:prstGeom prst="rect">
            <a:avLst/>
          </a:prstGeom>
          <a:noFill/>
        </p:spPr>
      </p:pic>
      <p:pic>
        <p:nvPicPr>
          <p:cNvPr id="1026" name="Picture 2" descr="E:\内部讲座图片\小猩猩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526901"/>
            <a:ext cx="4955822" cy="285752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0" y="5357826"/>
            <a:ext cx="9144000" cy="1500174"/>
            <a:chOff x="0" y="5357826"/>
            <a:chExt cx="9144000" cy="1500174"/>
          </a:xfrm>
        </p:grpSpPr>
        <p:sp>
          <p:nvSpPr>
            <p:cNvPr id="11" name="矩形 10"/>
            <p:cNvSpPr/>
            <p:nvPr/>
          </p:nvSpPr>
          <p:spPr>
            <a:xfrm>
              <a:off x="0" y="5357826"/>
              <a:ext cx="9144000" cy="1500174"/>
            </a:xfrm>
            <a:prstGeom prst="rect">
              <a:avLst/>
            </a:prstGeom>
            <a:solidFill>
              <a:srgbClr val="E76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786" y="5731393"/>
              <a:ext cx="7643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/>
                  </a:solidFill>
                  <a:latin typeface="华文琥珀" pitchFamily="2" charset="-122"/>
                  <a:ea typeface="华文琥珀" pitchFamily="2" charset="-122"/>
                </a:rPr>
                <a:t>花费大部分时间觅食、进食</a:t>
              </a:r>
              <a:endParaRPr lang="zh-CN" altLang="en-US" sz="44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美食篇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2"/>
            <a:ext cx="88251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科普篇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“5+2”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轻断食模式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zcool.cn/community/01626057ea2fee0000018c1ba0720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857760" cy="4857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1500174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E76F25"/>
                </a:solidFill>
                <a:latin typeface="Arial Black" pitchFamily="34" charset="0"/>
              </a:rPr>
              <a:t>Thank you</a:t>
            </a:r>
            <a:endParaRPr lang="zh-CN" altLang="en-US" sz="4000" dirty="0">
              <a:solidFill>
                <a:srgbClr val="E76F25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57823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E76F25"/>
                </a:solidFill>
                <a:latin typeface="Arial Black" pitchFamily="34" charset="0"/>
              </a:rPr>
              <a:t>Welcome 2017</a:t>
            </a:r>
            <a:endParaRPr lang="zh-CN" altLang="en-US" sz="4000" dirty="0">
              <a:solidFill>
                <a:srgbClr val="E76F2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吃吃吃的悲哀</a:t>
            </a:r>
            <a:endParaRPr lang="zh-CN" altLang="en-US" sz="44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2051" name="Picture 3" descr="E:\内部讲座图片\进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511404"/>
            <a:ext cx="2071686" cy="1346596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2928926" y="1857364"/>
            <a:ext cx="3857652" cy="2620346"/>
            <a:chOff x="2714612" y="2357430"/>
            <a:chExt cx="3857652" cy="2620346"/>
          </a:xfrm>
        </p:grpSpPr>
        <p:pic>
          <p:nvPicPr>
            <p:cNvPr id="2052" name="Picture 4" descr="E:\内部讲座图片\储存食物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3071810"/>
              <a:ext cx="2857520" cy="190596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28992" y="2357430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76F25"/>
                  </a:solidFill>
                  <a:latin typeface="华文琥珀" pitchFamily="2" charset="-122"/>
                  <a:ea typeface="华文琥珀" pitchFamily="2" charset="-122"/>
                </a:rPr>
                <a:t>储存</a:t>
              </a:r>
              <a:endParaRPr lang="zh-CN" altLang="en-US" sz="2400" dirty="0">
                <a:solidFill>
                  <a:srgbClr val="E76F25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0562" y="264318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76F25"/>
                  </a:solidFill>
                  <a:latin typeface="华文琥珀" pitchFamily="2" charset="-122"/>
                  <a:ea typeface="华文琥珀" pitchFamily="2" charset="-122"/>
                </a:rPr>
                <a:t>加热</a:t>
              </a:r>
              <a:endParaRPr lang="zh-CN" altLang="en-US" sz="2400" dirty="0">
                <a:solidFill>
                  <a:srgbClr val="E76F25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4612" y="2967335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76F25"/>
                  </a:solidFill>
                  <a:latin typeface="华文琥珀" pitchFamily="2" charset="-122"/>
                  <a:ea typeface="华文琥珀" pitchFamily="2" charset="-122"/>
                </a:rPr>
                <a:t>冷冻</a:t>
              </a:r>
              <a:endParaRPr lang="zh-CN" altLang="en-US" sz="2400" dirty="0">
                <a:solidFill>
                  <a:srgbClr val="E76F25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2066" y="3286124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76F25"/>
                  </a:solidFill>
                  <a:latin typeface="华文琥珀" pitchFamily="2" charset="-122"/>
                  <a:ea typeface="华文琥珀" pitchFamily="2" charset="-122"/>
                </a:rPr>
                <a:t>发酵</a:t>
              </a:r>
              <a:endParaRPr lang="zh-CN" altLang="en-US" sz="2400" dirty="0">
                <a:solidFill>
                  <a:srgbClr val="E76F25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158" y="2143115"/>
            <a:ext cx="8501122" cy="1812739"/>
            <a:chOff x="357158" y="2143115"/>
            <a:chExt cx="8501122" cy="1812739"/>
          </a:xfrm>
        </p:grpSpPr>
        <p:pic>
          <p:nvPicPr>
            <p:cNvPr id="1026" name="Picture 2" descr="E:\内部讲座图片\米饭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143115"/>
              <a:ext cx="2500330" cy="1812739"/>
            </a:xfrm>
            <a:prstGeom prst="rect">
              <a:avLst/>
            </a:prstGeom>
            <a:noFill/>
          </p:spPr>
        </p:pic>
        <p:pic>
          <p:nvPicPr>
            <p:cNvPr id="1027" name="Picture 3" descr="E:\内部讲座图片\蔬菜拼盘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6512" y="2143116"/>
              <a:ext cx="2571768" cy="1785950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714348" y="4843400"/>
            <a:ext cx="7929618" cy="1300244"/>
            <a:chOff x="714348" y="4843400"/>
            <a:chExt cx="7929618" cy="1300244"/>
          </a:xfrm>
        </p:grpSpPr>
        <p:pic>
          <p:nvPicPr>
            <p:cNvPr id="1028" name="Picture 4" descr="E:\内部讲座图片\0eee791d0203ee2bd25dd06b9ab849a6.jpg@1024w_1024h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14348" y="4843400"/>
              <a:ext cx="1354006" cy="1285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Picture 5" descr="E:\内部讲座图片\1.jpe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7554" y="4843400"/>
              <a:ext cx="1285863" cy="1285863"/>
            </a:xfrm>
            <a:prstGeom prst="rect">
              <a:avLst/>
            </a:prstGeom>
            <a:noFill/>
          </p:spPr>
        </p:pic>
        <p:pic>
          <p:nvPicPr>
            <p:cNvPr id="1032" name="Picture 8" descr="E:\内部讲座图片\thumb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4843400"/>
              <a:ext cx="1347117" cy="1285884"/>
            </a:xfrm>
            <a:prstGeom prst="rect">
              <a:avLst/>
            </a:prstGeom>
            <a:noFill/>
          </p:spPr>
        </p:pic>
        <p:pic>
          <p:nvPicPr>
            <p:cNvPr id="1033" name="Picture 9" descr="E:\内部讲座图片\u=4097527096,25867428&amp;fm=214&amp;gp=0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71670" y="4843400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1035" name="Picture 11" descr="E:\内部讲座图片\u=1268689240,3570863274&amp;fm=214&amp;gp=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29322" y="4843400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1036" name="Picture 12" descr="E:\内部讲座图片\5649b011e055a316.jpg!600x600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6" y="4843400"/>
              <a:ext cx="1428760" cy="1300244"/>
            </a:xfrm>
            <a:prstGeom prst="rect">
              <a:avLst/>
            </a:prstGeom>
            <a:noFill/>
          </p:spPr>
        </p:pic>
      </p:grpSp>
      <p:sp>
        <p:nvSpPr>
          <p:cNvPr id="22" name="圆角矩形 21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美食篇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吃吃吃的悲哀</a:t>
            </a:r>
            <a:endParaRPr lang="zh-CN" altLang="en-US" sz="4400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827" y="2214554"/>
            <a:ext cx="41649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429256" y="2143116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高糖</a:t>
            </a:r>
            <a:endParaRPr lang="zh-CN" altLang="en-US" sz="4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9256" y="2857496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高盐</a:t>
            </a:r>
            <a:endParaRPr lang="zh-CN" altLang="en-US" sz="4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588253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高脂</a:t>
            </a:r>
            <a:endParaRPr lang="zh-CN" altLang="en-US" sz="4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4" descr="E:\内部讲座图片\心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214554"/>
            <a:ext cx="2000264" cy="2000264"/>
          </a:xfrm>
          <a:prstGeom prst="rect">
            <a:avLst/>
          </a:prstGeom>
          <a:noFill/>
        </p:spPr>
      </p:pic>
      <p:pic>
        <p:nvPicPr>
          <p:cNvPr id="2054" name="Picture 6" descr="E:\内部讲座图片\大哭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572008"/>
            <a:ext cx="1523540" cy="1928802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072081"/>
            <a:ext cx="102393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072081"/>
            <a:ext cx="11096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5072081"/>
            <a:ext cx="8953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072081"/>
            <a:ext cx="950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椭圆 30"/>
          <p:cNvSpPr/>
          <p:nvPr/>
        </p:nvSpPr>
        <p:spPr>
          <a:xfrm rot="19104621">
            <a:off x="3662195" y="2090566"/>
            <a:ext cx="785818" cy="785818"/>
          </a:xfrm>
          <a:prstGeom prst="ellipse">
            <a:avLst/>
          </a:prstGeom>
          <a:noFill/>
          <a:ln w="57150">
            <a:solidFill>
              <a:srgbClr val="E76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E76F25"/>
                </a:solidFill>
                <a:latin typeface="华文琥珀" pitchFamily="2" charset="-122"/>
                <a:ea typeface="华文琥珀" pitchFamily="2" charset="-122"/>
              </a:rPr>
              <a:t>撑</a:t>
            </a:r>
            <a:endParaRPr lang="zh-CN" altLang="en-US" sz="4000" dirty="0">
              <a:solidFill>
                <a:srgbClr val="E76F25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美食篇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古人云</a:t>
            </a:r>
            <a:r>
              <a:rPr lang="en-US" altLang="zh-CN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… …</a:t>
            </a:r>
            <a:endParaRPr lang="zh-CN" altLang="en-US" sz="4400" dirty="0">
              <a:solidFill>
                <a:schemeClr val="bg1"/>
              </a:solidFill>
              <a:latin typeface="Franklin Gothic Heavy" pitchFamily="34" charset="0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86322"/>
            <a:ext cx="26828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711099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“凡食之道，无饥无饱，是谓五脏之葆。”</a:t>
            </a:r>
            <a:r>
              <a:rPr lang="en-US" altLang="zh-CN" sz="2400" b="1" dirty="0" smtClean="0"/>
              <a:t> ——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吕氏春秋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尽数</a:t>
            </a:r>
            <a:r>
              <a:rPr lang="en-US" altLang="zh-CN" b="1" dirty="0" smtClean="0"/>
              <a:t>》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78605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“恣口腹之欲，极滋美之味，穷饮食之乐，虽肌体充腴，容色悦泽，而酷烈之气，内蚀脏腑，精神虚矣，安能保合太和，以臻遐龄？” </a:t>
            </a:r>
            <a:r>
              <a:rPr lang="en-US" altLang="zh-CN" sz="2400" b="1" dirty="0" smtClean="0"/>
              <a:t>——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寿世保元</a:t>
            </a:r>
            <a:r>
              <a:rPr lang="en-US" altLang="zh-CN" b="1" dirty="0" smtClean="0"/>
              <a:t>》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000636"/>
            <a:ext cx="5929354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“善养性者，先饥而食，常令如饱中饥，饥中饱。”</a:t>
            </a:r>
            <a:r>
              <a:rPr lang="en-US" altLang="zh-CN" sz="2400" b="1" dirty="0" smtClean="0"/>
              <a:t>——</a:t>
            </a:r>
            <a:r>
              <a:rPr lang="zh-CN" altLang="en-US" b="1" dirty="0" smtClean="0"/>
              <a:t>孙思邈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备急千金要方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卷二十七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限食</a:t>
            </a:r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Calorie restriction 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4" descr="D:\duckling\材料\论文相关材料\幻灯及图片\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92281"/>
            <a:ext cx="3286123" cy="23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00100" y="4149735"/>
            <a:ext cx="42148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McCay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al.,1935 </a:t>
            </a:r>
          </a:p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12"/>
          <p:cNvGrpSpPr/>
          <p:nvPr/>
        </p:nvGrpSpPr>
        <p:grpSpPr bwMode="auto">
          <a:xfrm>
            <a:off x="357158" y="4660922"/>
            <a:ext cx="8643937" cy="1982788"/>
            <a:chOff x="500063" y="4454525"/>
            <a:chExt cx="8643937" cy="1982788"/>
          </a:xfrm>
        </p:grpSpPr>
        <p:pic>
          <p:nvPicPr>
            <p:cNvPr id="10" name="Picture 8" descr="D:\duckling\材料\论文相关材料\幻灯及图片\酵母 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3" y="4643438"/>
              <a:ext cx="1643062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D:\duckling\材料\论文相关材料\幻灯及图片\线虫1 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1750" y="4643438"/>
              <a:ext cx="1163638" cy="166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:\duckling\材料\论文相关材料\幻灯及图片\果蝇 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1788" y="4643438"/>
              <a:ext cx="2662237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D:\duckling\材料\论文相关材料\幻灯及图片\mice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91338" y="4454525"/>
              <a:ext cx="2252662" cy="198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357686" y="355860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显著延长大鼠寿命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1844093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饮食干预</a:t>
            </a:r>
            <a:endParaRPr lang="zh-CN" alt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270247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限制高热量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限食</a:t>
            </a:r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Calorie restriction 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" y="5840095"/>
            <a:ext cx="4013835" cy="75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内部讲座图片\恒河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99" y="3929066"/>
            <a:ext cx="3270702" cy="157163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7239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57752" y="392906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3600" b="1" dirty="0" smtClean="0">
                <a:latin typeface="Arial Black" pitchFamily="34" charset="0"/>
              </a:rPr>
              <a:t> </a:t>
            </a:r>
            <a:r>
              <a:rPr lang="zh-CN" altLang="en-US" sz="3600" b="1" dirty="0" smtClean="0">
                <a:latin typeface="Arial Black" pitchFamily="34" charset="0"/>
              </a:rPr>
              <a:t>对照组</a:t>
            </a:r>
            <a:endParaRPr lang="zh-CN" altLang="en-US" sz="36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4997247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CR </a:t>
            </a:r>
            <a:r>
              <a:rPr lang="zh-CN" altLang="en-US" sz="3600" b="1" dirty="0" smtClean="0">
                <a:latin typeface="Arial Black" pitchFamily="34" charset="0"/>
              </a:rPr>
              <a:t>限食组</a:t>
            </a:r>
            <a:endParaRPr lang="zh-CN" altLang="en-US" sz="3600" b="1" dirty="0">
              <a:latin typeface="Arial Black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000496" y="4572008"/>
            <a:ext cx="714380" cy="428628"/>
          </a:xfrm>
          <a:prstGeom prst="rightArrow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4876" y="5812713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i="1" dirty="0" smtClean="0">
                <a:solidFill>
                  <a:srgbClr val="FF0000"/>
                </a:solidFill>
                <a:latin typeface="Arial Black" pitchFamily="34" charset="0"/>
              </a:rPr>
              <a:t>20</a:t>
            </a:r>
            <a:r>
              <a:rPr lang="en-US" altLang="zh-CN" sz="3600" dirty="0" smtClean="0">
                <a:latin typeface="Arial Black" pitchFamily="34" charset="0"/>
              </a:rPr>
              <a:t>  </a:t>
            </a:r>
            <a:r>
              <a:rPr lang="en-US" altLang="zh-CN" sz="3600" b="1" i="1" dirty="0" smtClean="0">
                <a:latin typeface="Times New Roman" pitchFamily="18" charset="0"/>
                <a:cs typeface="Times New Roman" pitchFamily="18" charset="0"/>
              </a:rPr>
              <a:t>years</a:t>
            </a:r>
            <a:endParaRPr lang="zh-CN" alt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42124"/>
            <a:ext cx="5072098" cy="42300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限食</a:t>
            </a:r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Calorie restriction 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621508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itchFamily="34" charset="0"/>
              </a:rPr>
              <a:t>Control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621508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itchFamily="34" charset="0"/>
              </a:rPr>
              <a:t>CR</a:t>
            </a:r>
            <a:endParaRPr lang="zh-CN" alt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335756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27.6 </a:t>
            </a:r>
            <a:r>
              <a:rPr lang="zh-CN" altLang="en-US" sz="3600" b="1" dirty="0" smtClean="0"/>
              <a:t>岁</a:t>
            </a:r>
            <a:endParaRPr lang="en-US" altLang="zh-CN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4000504"/>
            <a:ext cx="22860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（平均寿命）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76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373543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限食</a:t>
            </a:r>
            <a:r>
              <a:rPr lang="zh-CN" altLang="en-US" sz="4400" dirty="0" smtClean="0">
                <a:solidFill>
                  <a:schemeClr val="bg1"/>
                </a:solidFill>
                <a:latin typeface="Franklin Gothic Heavy" pitchFamily="34" charset="0"/>
                <a:ea typeface="黑体" panose="02010609060101010101" pitchFamily="49" charset="-122"/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Calorie restriction </a:t>
            </a:r>
            <a:endParaRPr lang="zh-CN" altLang="en-US" sz="4400" dirty="0">
              <a:solidFill>
                <a:schemeClr val="bg1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86644" y="500042"/>
            <a:ext cx="1571636" cy="571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5032" y="2191400"/>
            <a:ext cx="9439066" cy="3880806"/>
            <a:chOff x="205032" y="2000240"/>
            <a:chExt cx="9439066" cy="3880806"/>
          </a:xfrm>
        </p:grpSpPr>
        <p:grpSp>
          <p:nvGrpSpPr>
            <p:cNvPr id="18" name="组合 17"/>
            <p:cNvGrpSpPr/>
            <p:nvPr/>
          </p:nvGrpSpPr>
          <p:grpSpPr>
            <a:xfrm>
              <a:off x="205032" y="2000240"/>
              <a:ext cx="8938968" cy="3857652"/>
              <a:chOff x="205032" y="2000240"/>
              <a:chExt cx="8938968" cy="385765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5032" y="2000240"/>
                <a:ext cx="8938968" cy="385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57224" y="2143116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成瘤</a:t>
                </a:r>
                <a:endParaRPr lang="zh-CN" alt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7224" y="3131106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心血管疾病</a:t>
                </a:r>
                <a:endParaRPr lang="zh-CN" alt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7224" y="4059800"/>
                <a:ext cx="142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血糖异常</a:t>
                </a:r>
                <a:endParaRPr lang="zh-CN" alt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500826" y="5357826"/>
              <a:ext cx="3143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老年性疾病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489</Words>
  <Application>WPS 演示</Application>
  <PresentationFormat>全屏显示(4:3)</PresentationFormat>
  <Paragraphs>122</Paragraphs>
  <Slides>21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236</cp:revision>
  <dcterms:created xsi:type="dcterms:W3CDTF">2016-12-12T09:20:00Z</dcterms:created>
  <dcterms:modified xsi:type="dcterms:W3CDTF">2016-12-28T04:18:03Z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2052-10.1.0.6146</vt:lpwstr>
  </property>
</Properties>
</file>